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58" r:id="rId4"/>
    <p:sldMasterId id="2147483698" r:id="rId5"/>
  </p:sldMasterIdLst>
  <p:notesMasterIdLst>
    <p:notesMasterId r:id="rId37"/>
  </p:notesMasterIdLst>
  <p:handoutMasterIdLst>
    <p:handoutMasterId r:id="rId38"/>
  </p:handoutMasterIdLst>
  <p:sldIdLst>
    <p:sldId id="350" r:id="rId6"/>
    <p:sldId id="354" r:id="rId7"/>
    <p:sldId id="372" r:id="rId8"/>
    <p:sldId id="367" r:id="rId9"/>
    <p:sldId id="368" r:id="rId10"/>
    <p:sldId id="376" r:id="rId11"/>
    <p:sldId id="369" r:id="rId12"/>
    <p:sldId id="370" r:id="rId13"/>
    <p:sldId id="371" r:id="rId14"/>
    <p:sldId id="355" r:id="rId15"/>
    <p:sldId id="373" r:id="rId16"/>
    <p:sldId id="378" r:id="rId17"/>
    <p:sldId id="259" r:id="rId18"/>
    <p:sldId id="379" r:id="rId19"/>
    <p:sldId id="380" r:id="rId20"/>
    <p:sldId id="260" r:id="rId21"/>
    <p:sldId id="262" r:id="rId22"/>
    <p:sldId id="269" r:id="rId23"/>
    <p:sldId id="273" r:id="rId24"/>
    <p:sldId id="263" r:id="rId25"/>
    <p:sldId id="265" r:id="rId26"/>
    <p:sldId id="264" r:id="rId27"/>
    <p:sldId id="272" r:id="rId28"/>
    <p:sldId id="277" r:id="rId29"/>
    <p:sldId id="261" r:id="rId30"/>
    <p:sldId id="270" r:id="rId31"/>
    <p:sldId id="276" r:id="rId32"/>
    <p:sldId id="278" r:id="rId33"/>
    <p:sldId id="279" r:id="rId34"/>
    <p:sldId id="274" r:id="rId35"/>
    <p:sldId id="363" r:id="rId36"/>
  </p:sldIdLst>
  <p:sldSz cx="12192000" cy="6858000"/>
  <p:notesSz cx="6811963" cy="9942513"/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eur" initials="A" lastIdx="0" clrIdx="2"/>
  <p:cmAuthor id="4" name="Francoise Brillet-Colliot" initials="dm" lastIdx="1" clrIdx="3">
    <p:extLst>
      <p:ext uri="{19B8F6BF-5375-455C-9EA6-DF929625EA0E}">
        <p15:presenceInfo xmlns:p15="http://schemas.microsoft.com/office/powerpoint/2012/main" userId="S::dgs@mairiemontlaur31.fr::f223a8e3-0acb-4d8a-bf00-7850ba313ee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80A7"/>
    <a:srgbClr val="EBBE3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 autoAdjust="0"/>
    <p:restoredTop sz="96067" autoAdjust="0"/>
  </p:normalViewPr>
  <p:slideViewPr>
    <p:cSldViewPr snapToGrid="0">
      <p:cViewPr varScale="1">
        <p:scale>
          <a:sx n="156" d="100"/>
          <a:sy n="156" d="100"/>
        </p:scale>
        <p:origin x="120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48" d="100"/>
          <a:sy n="48" d="100"/>
        </p:scale>
        <p:origin x="2760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commentAuthors" Target="commentAuthor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>
            <a:extLst>
              <a:ext uri="{FF2B5EF4-FFF2-40B4-BE49-F238E27FC236}">
                <a16:creationId xmlns:a16="http://schemas.microsoft.com/office/drawing/2014/main" id="{395B66E5-15AA-4745-8A67-3CE257BEE39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C844A45-21B3-834A-A491-E4E4B9DC11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C039FDB-18A0-074D-8BA3-A4C3DE896A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E6D13E5-4CEC-3A4A-8E5D-AFCEE7512E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32284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F6ECA55-825B-40C4-AA80-03964DC4EE0C}" type="datetime1">
              <a:rPr lang="fr-FR" noProof="0" smtClean="0"/>
              <a:t>07/12/2024</a:t>
            </a:fld>
            <a:endParaRPr lang="fr-FR" noProof="0" dirty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noProof="0"/>
          </a:p>
        </p:txBody>
      </p:sp>
      <p:sp>
        <p:nvSpPr>
          <p:cNvPr id="5" name="Espace réservé des commentaires 4"/>
          <p:cNvSpPr>
            <a:spLocks noGrp="1"/>
          </p:cNvSpPr>
          <p:nvPr>
            <p:ph type="body" sz="quarter" idx="3"/>
          </p:nvPr>
        </p:nvSpPr>
        <p:spPr>
          <a:xfrm>
            <a:off x="681197" y="4784835"/>
            <a:ext cx="544957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89C7E07-3C67-C64C-8DA0-0404F6303970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03252837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A89C7E07-3C67-C64C-8DA0-0404F6303970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4497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830790" y="2116182"/>
            <a:ext cx="5491571" cy="1514019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fr-FR" noProof="0" dirty="0"/>
              <a:t>Titre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C26C18C3-ED25-DD4B-BA72-24932D54DE3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80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fr-FR" noProof="0" dirty="0"/>
            </a:p>
          </p:txBody>
        </p:sp>
        <p:sp>
          <p:nvSpPr>
            <p:cNvPr id="11" name="Forme libre 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fr-FR" noProof="0" dirty="0"/>
            </a:p>
          </p:txBody>
        </p:sp>
        <p:sp>
          <p:nvSpPr>
            <p:cNvPr id="12" name="Forme libre 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rgbClr val="EBB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fr-FR" noProof="0" dirty="0"/>
            </a:p>
          </p:txBody>
        </p:sp>
      </p:grpSp>
      <p:sp>
        <p:nvSpPr>
          <p:cNvPr id="18" name="Espace réservé du texte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30791" y="4549553"/>
            <a:ext cx="5491570" cy="953337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1800" b="0" i="0">
                <a:solidFill>
                  <a:srgbClr val="3680A7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 rtl="0"/>
            <a:r>
              <a:rPr lang="fr-FR" sz="1800" dirty="0">
                <a:solidFill>
                  <a:srgbClr val="3680A7"/>
                </a:solidFill>
                <a:latin typeface="+mj-lt"/>
              </a:rPr>
              <a:t>Date</a:t>
            </a:r>
            <a:endParaRPr lang="fr-FR" noProof="0" dirty="0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69706A2-3726-FE4E-B923-E75D48597816}"/>
              </a:ext>
            </a:extLst>
          </p:cNvPr>
          <p:cNvCxnSpPr>
            <a:cxnSpLocks/>
          </p:cNvCxnSpPr>
          <p:nvPr userDrawn="1"/>
        </p:nvCxnSpPr>
        <p:spPr>
          <a:xfrm>
            <a:off x="5830791" y="4252111"/>
            <a:ext cx="2133600" cy="3992"/>
          </a:xfrm>
          <a:prstGeom prst="line">
            <a:avLst/>
          </a:prstGeom>
          <a:ln w="101600">
            <a:solidFill>
              <a:srgbClr val="3680A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age 2" descr="Une image contenant Police, Graphique, logo, symbole&#10;&#10;Description générée automatiquement">
            <a:extLst>
              <a:ext uri="{FF2B5EF4-FFF2-40B4-BE49-F238E27FC236}">
                <a16:creationId xmlns:a16="http://schemas.microsoft.com/office/drawing/2014/main" id="{01B32CAE-6093-6F8F-C3AF-D111E5E6D4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012" y="296106"/>
            <a:ext cx="2402577" cy="1928490"/>
          </a:xfrm>
          <a:prstGeom prst="rect">
            <a:avLst/>
          </a:prstGeom>
          <a:solidFill>
            <a:srgbClr val="3680A7"/>
          </a:solidFill>
        </p:spPr>
      </p:pic>
    </p:spTree>
    <p:extLst>
      <p:ext uri="{BB962C8B-B14F-4D97-AF65-F5344CB8AC3E}">
        <p14:creationId xmlns:p14="http://schemas.microsoft.com/office/powerpoint/2010/main" val="2027108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7CA65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7CA655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45" dirty="0"/>
              <a:t>Co</a:t>
            </a:r>
            <a:r>
              <a:rPr spc="-100" dirty="0"/>
              <a:t>M </a:t>
            </a:r>
            <a:r>
              <a:rPr spc="-185" dirty="0"/>
              <a:t>Sy</a:t>
            </a:r>
            <a:r>
              <a:rPr spc="-270" dirty="0"/>
              <a:t>m</a:t>
            </a:r>
            <a:r>
              <a:rPr spc="-175" dirty="0"/>
              <a:t>b</a:t>
            </a:r>
            <a:r>
              <a:rPr spc="-90" dirty="0"/>
              <a:t>i</a:t>
            </a:r>
            <a:r>
              <a:rPr spc="-175" dirty="0"/>
              <a:t>o</a:t>
            </a:r>
            <a:r>
              <a:rPr spc="-100" dirty="0"/>
              <a:t>M </a:t>
            </a:r>
            <a:r>
              <a:rPr spc="-170" dirty="0"/>
              <a:t>/</a:t>
            </a:r>
            <a:r>
              <a:rPr spc="-105" dirty="0"/>
              <a:t> </a:t>
            </a:r>
            <a:r>
              <a:rPr spc="-140" dirty="0"/>
              <a:t>5</a:t>
            </a:r>
            <a:r>
              <a:rPr spc="-100" dirty="0"/>
              <a:t> </a:t>
            </a:r>
            <a:r>
              <a:rPr spc="-175" dirty="0"/>
              <a:t>o</a:t>
            </a:r>
            <a:r>
              <a:rPr spc="-90" dirty="0"/>
              <a:t>c</a:t>
            </a:r>
            <a:r>
              <a:rPr spc="-114" dirty="0"/>
              <a:t>t</a:t>
            </a:r>
            <a:r>
              <a:rPr spc="-175" dirty="0"/>
              <a:t>ob</a:t>
            </a:r>
            <a:r>
              <a:rPr spc="-160" dirty="0"/>
              <a:t>r</a:t>
            </a:r>
            <a:r>
              <a:rPr spc="-145" dirty="0"/>
              <a:t>e</a:t>
            </a:r>
            <a:r>
              <a:rPr spc="-105" dirty="0"/>
              <a:t> </a:t>
            </a:r>
            <a:r>
              <a:rPr spc="-140" dirty="0"/>
              <a:t>2024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EBBE3F"/>
                </a:solidFill>
                <a:latin typeface="Franklin Gothic Medium"/>
                <a:cs typeface="Franklin Gothic Medium"/>
              </a:defRPr>
            </a:lvl1pPr>
          </a:lstStyle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‹N°›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67030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7CA655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45" dirty="0"/>
              <a:t>Co</a:t>
            </a:r>
            <a:r>
              <a:rPr spc="-100" dirty="0"/>
              <a:t>M </a:t>
            </a:r>
            <a:r>
              <a:rPr spc="-185" dirty="0"/>
              <a:t>Sy</a:t>
            </a:r>
            <a:r>
              <a:rPr spc="-270" dirty="0"/>
              <a:t>m</a:t>
            </a:r>
            <a:r>
              <a:rPr spc="-175" dirty="0"/>
              <a:t>b</a:t>
            </a:r>
            <a:r>
              <a:rPr spc="-90" dirty="0"/>
              <a:t>i</a:t>
            </a:r>
            <a:r>
              <a:rPr spc="-175" dirty="0"/>
              <a:t>o</a:t>
            </a:r>
            <a:r>
              <a:rPr spc="-100" dirty="0"/>
              <a:t>M </a:t>
            </a:r>
            <a:r>
              <a:rPr spc="-170" dirty="0"/>
              <a:t>/</a:t>
            </a:r>
            <a:r>
              <a:rPr spc="-105" dirty="0"/>
              <a:t> </a:t>
            </a:r>
            <a:r>
              <a:rPr spc="-140" dirty="0"/>
              <a:t>5</a:t>
            </a:r>
            <a:r>
              <a:rPr spc="-100" dirty="0"/>
              <a:t> </a:t>
            </a:r>
            <a:r>
              <a:rPr spc="-175" dirty="0"/>
              <a:t>o</a:t>
            </a:r>
            <a:r>
              <a:rPr spc="-90" dirty="0"/>
              <a:t>c</a:t>
            </a:r>
            <a:r>
              <a:rPr spc="-114" dirty="0"/>
              <a:t>t</a:t>
            </a:r>
            <a:r>
              <a:rPr spc="-175" dirty="0"/>
              <a:t>ob</a:t>
            </a:r>
            <a:r>
              <a:rPr spc="-160" dirty="0"/>
              <a:t>r</a:t>
            </a:r>
            <a:r>
              <a:rPr spc="-145" dirty="0"/>
              <a:t>e</a:t>
            </a:r>
            <a:r>
              <a:rPr spc="-105" dirty="0"/>
              <a:t> </a:t>
            </a:r>
            <a:r>
              <a:rPr spc="-140" dirty="0"/>
              <a:t>2024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EBBE3F"/>
                </a:solidFill>
                <a:latin typeface="Franklin Gothic Medium"/>
                <a:cs typeface="Franklin Gothic Medium"/>
              </a:defRPr>
            </a:lvl1pPr>
          </a:lstStyle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‹N°›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63912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51DEB652-BD6A-BD41-B85E-704D2C41A1C4}"/>
              </a:ext>
            </a:extLst>
          </p:cNvPr>
          <p:cNvCxnSpPr>
            <a:cxnSpLocks/>
          </p:cNvCxnSpPr>
          <p:nvPr userDrawn="1"/>
        </p:nvCxnSpPr>
        <p:spPr>
          <a:xfrm>
            <a:off x="952500" y="1939108"/>
            <a:ext cx="2133600" cy="3992"/>
          </a:xfrm>
          <a:prstGeom prst="line">
            <a:avLst/>
          </a:prstGeom>
          <a:ln w="101600">
            <a:solidFill>
              <a:srgbClr val="3680A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C47A1EE0-4011-3749-B01C-FC489EEDF880}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6" name="Forme libre 15">
              <a:extLst>
                <a:ext uri="{FF2B5EF4-FFF2-40B4-BE49-F238E27FC236}">
                  <a16:creationId xmlns:a16="http://schemas.microsoft.com/office/drawing/2014/main" id="{17EED68A-6660-2643-BBFB-B6AB92A7C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80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fr-FR" noProof="0" dirty="0"/>
            </a:p>
          </p:txBody>
        </p:sp>
        <p:sp>
          <p:nvSpPr>
            <p:cNvPr id="17" name="Forme libre 16">
              <a:extLst>
                <a:ext uri="{FF2B5EF4-FFF2-40B4-BE49-F238E27FC236}">
                  <a16:creationId xmlns:a16="http://schemas.microsoft.com/office/drawing/2014/main" id="{BECF9FB8-F6C7-C54D-99F4-11FDF26D7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fr-FR" noProof="0" dirty="0"/>
            </a:p>
          </p:txBody>
        </p:sp>
        <p:sp>
          <p:nvSpPr>
            <p:cNvPr id="18" name="Forme libre 17">
              <a:extLst>
                <a:ext uri="{FF2B5EF4-FFF2-40B4-BE49-F238E27FC236}">
                  <a16:creationId xmlns:a16="http://schemas.microsoft.com/office/drawing/2014/main" id="{46C7C62D-7D3B-934C-AFF9-0F10E727B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rgbClr val="EBB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fr-FR" noProof="0" dirty="0"/>
            </a:p>
          </p:txBody>
        </p:sp>
      </p:grp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85D552-3AFC-4D21-A944-9D41E128A9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2499" y="2286000"/>
            <a:ext cx="9567031" cy="3749395"/>
          </a:xfrm>
        </p:spPr>
        <p:txBody>
          <a:bodyPr rtlCol="0">
            <a:noAutofit/>
          </a:bodyPr>
          <a:lstStyle>
            <a:lvl1pPr marL="0" indent="0">
              <a:buFont typeface="Wingdings" pitchFamily="2" charset="2"/>
              <a:buNone/>
              <a:defRPr sz="1800" b="0" spc="0" baseline="0">
                <a:solidFill>
                  <a:srgbClr val="3680A7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fr-FR" noProof="0" dirty="0"/>
              <a:t>Texte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fr-FR" noProof="0" dirty="0"/>
              <a:t>Texte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fr-FR" noProof="0" dirty="0"/>
              <a:t>Texte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fr-FR" noProof="0" dirty="0"/>
              <a:t>Texte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fr-FR" noProof="0" dirty="0"/>
              <a:t>Texte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fr-FR" noProof="0" dirty="0"/>
              <a:t>Texte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fr-FR" noProof="0" dirty="0"/>
              <a:t>Texte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fr-FR" noProof="0" dirty="0"/>
              <a:t>Texte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fr-FR" noProof="0" dirty="0"/>
              <a:t>Texte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lang="fr-FR" noProof="0" dirty="0"/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lang="fr-FR" noProof="0" dirty="0"/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lang="fr-FR" noProof="0" dirty="0"/>
          </a:p>
        </p:txBody>
      </p:sp>
      <p:pic>
        <p:nvPicPr>
          <p:cNvPr id="7" name="Image 6" descr="Une image contenant Police, Graphique, logo, symbole&#10;&#10;Description générée automatiquement">
            <a:extLst>
              <a:ext uri="{FF2B5EF4-FFF2-40B4-BE49-F238E27FC236}">
                <a16:creationId xmlns:a16="http://schemas.microsoft.com/office/drawing/2014/main" id="{04A8F137-7D49-E18E-6E1F-9470286BAF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792" y="5627687"/>
            <a:ext cx="1313180" cy="1054058"/>
          </a:xfrm>
          <a:prstGeom prst="rect">
            <a:avLst/>
          </a:prstGeom>
          <a:solidFill>
            <a:srgbClr val="3680A7"/>
          </a:solidFill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7846BCF4-BE42-7418-4B44-81D062D10A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64023" y="378957"/>
            <a:ext cx="7587794" cy="536834"/>
          </a:xfrm>
          <a:prstGeom prst="rect">
            <a:avLst/>
          </a:prstGeom>
        </p:spPr>
        <p:txBody>
          <a:bodyPr lIns="0" tIns="0" rIns="0" bIns="0" rtlCol="0" anchor="b" anchorCtr="0">
            <a:normAutofit/>
          </a:bodyPr>
          <a:lstStyle>
            <a:lvl1pPr>
              <a:defRPr sz="4400" b="1" i="0">
                <a:solidFill>
                  <a:srgbClr val="3680A7"/>
                </a:solidFill>
                <a:latin typeface="+mj-lt"/>
              </a:defRPr>
            </a:lvl1pPr>
          </a:lstStyle>
          <a:p>
            <a:pPr rtl="0"/>
            <a:r>
              <a:rPr lang="fr-FR" noProof="0" dirty="0"/>
              <a:t>Sommaire</a:t>
            </a: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A1A67532-0AF9-DD91-4B91-F65FF1FEBBB3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1565368" y="6332220"/>
            <a:ext cx="3026410" cy="247651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Réunion publique / 7 juin 2024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DB296E67-987A-CA92-DAD9-8E6AF7E7EE5A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1017934" y="6332220"/>
            <a:ext cx="523240" cy="247651"/>
          </a:xfrm>
        </p:spPr>
        <p:txBody>
          <a:bodyPr rtlCol="0"/>
          <a:lstStyle>
            <a:lvl1pPr algn="l">
              <a:defRPr>
                <a:solidFill>
                  <a:srgbClr val="EBBE3F"/>
                </a:solidFill>
              </a:defRPr>
            </a:lvl1pPr>
          </a:lstStyle>
          <a:p>
            <a:fld id="{294A09A9-5501-47C1-A89A-A340965A2BE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0135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304">
          <p15:clr>
            <a:srgbClr val="FBAE40"/>
          </p15:clr>
        </p15:guide>
        <p15:guide id="4" pos="5736">
          <p15:clr>
            <a:srgbClr val="FBAE40"/>
          </p15:clr>
        </p15:guide>
        <p15:guide id="5" pos="1944">
          <p15:clr>
            <a:srgbClr val="FBAE40"/>
          </p15:clr>
        </p15:guide>
        <p15:guide id="6" pos="4008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5352">
          <p15:clr>
            <a:srgbClr val="FBAE40"/>
          </p15:clr>
        </p15:guide>
        <p15:guide id="11" pos="364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e 36">
            <a:extLst>
              <a:ext uri="{FF2B5EF4-FFF2-40B4-BE49-F238E27FC236}">
                <a16:creationId xmlns:a16="http://schemas.microsoft.com/office/drawing/2014/main" id="{868B08E5-2F7C-7749-8BDF-386EAF974BB0}"/>
              </a:ext>
            </a:extLst>
          </p:cNvPr>
          <p:cNvGrpSpPr>
            <a:grpSpLocks/>
          </p:cNvGrpSpPr>
          <p:nvPr userDrawn="1"/>
        </p:nvGrpSpPr>
        <p:grpSpPr bwMode="auto">
          <a:xfrm rot="5400000" flipV="1">
            <a:off x="9246524" y="-6875"/>
            <a:ext cx="2959226" cy="2959226"/>
            <a:chOff x="0" y="12289"/>
            <a:chExt cx="3550" cy="3551"/>
          </a:xfrm>
        </p:grpSpPr>
        <p:sp>
          <p:nvSpPr>
            <p:cNvPr id="38" name="Forme libre 37">
              <a:extLst>
                <a:ext uri="{FF2B5EF4-FFF2-40B4-BE49-F238E27FC236}">
                  <a16:creationId xmlns:a16="http://schemas.microsoft.com/office/drawing/2014/main" id="{F3E300C0-0B72-9048-9E16-2166E1A88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B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fr-FR" noProof="0" dirty="0"/>
            </a:p>
          </p:txBody>
        </p:sp>
        <p:sp>
          <p:nvSpPr>
            <p:cNvPr id="39" name="Forme libre 38">
              <a:extLst>
                <a:ext uri="{FF2B5EF4-FFF2-40B4-BE49-F238E27FC236}">
                  <a16:creationId xmlns:a16="http://schemas.microsoft.com/office/drawing/2014/main" id="{E4AA520D-9D51-3A42-B9B1-DF72169BC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fr-FR" noProof="0" dirty="0"/>
            </a:p>
          </p:txBody>
        </p:sp>
        <p:sp>
          <p:nvSpPr>
            <p:cNvPr id="40" name="Forme libre 39">
              <a:extLst>
                <a:ext uri="{FF2B5EF4-FFF2-40B4-BE49-F238E27FC236}">
                  <a16:creationId xmlns:a16="http://schemas.microsoft.com/office/drawing/2014/main" id="{D5F2735E-137C-DB47-AEF0-EFC871A32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rgbClr val="3680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fr-FR" noProof="0" dirty="0"/>
            </a:p>
          </p:txBody>
        </p:sp>
      </p:grpSp>
      <p:sp>
        <p:nvSpPr>
          <p:cNvPr id="32" name="Titre 1">
            <a:extLst>
              <a:ext uri="{FF2B5EF4-FFF2-40B4-BE49-F238E27FC236}">
                <a16:creationId xmlns:a16="http://schemas.microsoft.com/office/drawing/2014/main" id="{467E05B6-B7CB-1E4F-96BA-4B8CFE8B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023" y="378957"/>
            <a:ext cx="7587794" cy="536834"/>
          </a:xfrm>
          <a:prstGeom prst="rect">
            <a:avLst/>
          </a:prstGeom>
        </p:spPr>
        <p:txBody>
          <a:bodyPr lIns="0" tIns="0" rIns="0" bIns="0" rtlCol="0" anchor="b" anchorCtr="0">
            <a:normAutofit/>
          </a:bodyPr>
          <a:lstStyle>
            <a:lvl1pPr>
              <a:defRPr sz="4400" b="1" i="0">
                <a:solidFill>
                  <a:srgbClr val="3680A7"/>
                </a:solidFill>
                <a:latin typeface="+mj-lt"/>
              </a:defRPr>
            </a:lvl1pPr>
          </a:lstStyle>
          <a:p>
            <a:pPr rtl="0"/>
            <a:r>
              <a:rPr lang="fr-FR" noProof="0" dirty="0"/>
              <a:t>Modifiez le style du titre</a:t>
            </a:r>
          </a:p>
        </p:txBody>
      </p: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51DEB652-BD6A-BD41-B85E-704D2C41A1C4}"/>
              </a:ext>
            </a:extLst>
          </p:cNvPr>
          <p:cNvCxnSpPr>
            <a:cxnSpLocks/>
          </p:cNvCxnSpPr>
          <p:nvPr userDrawn="1"/>
        </p:nvCxnSpPr>
        <p:spPr>
          <a:xfrm>
            <a:off x="952500" y="1794731"/>
            <a:ext cx="2133600" cy="3992"/>
          </a:xfrm>
          <a:prstGeom prst="line">
            <a:avLst/>
          </a:prstGeom>
          <a:ln w="101600">
            <a:solidFill>
              <a:srgbClr val="3680A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20C66A9B-70D4-BED9-CB18-5D8491D702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2500" y="2656904"/>
            <a:ext cx="4838700" cy="574318"/>
          </a:xfrm>
        </p:spPr>
        <p:txBody>
          <a:bodyPr rtlCol="0">
            <a:no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 rtl="0"/>
            <a:r>
              <a:rPr lang="fr-FR" noProof="0" dirty="0"/>
              <a:t>Cliquez pour modifier les styles du texte du masque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CA85D70-A05A-5ACB-8EDC-D9E85E119D1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2500" y="2286000"/>
            <a:ext cx="4838700" cy="315915"/>
          </a:xfrm>
        </p:spPr>
        <p:txBody>
          <a:bodyPr rtlCol="0">
            <a:noAutofit/>
          </a:bodyPr>
          <a:lstStyle>
            <a:lvl1pPr>
              <a:buNone/>
              <a:defRPr sz="1600" b="0" spc="0" baseline="0">
                <a:solidFill>
                  <a:srgbClr val="3680A7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 rtl="0"/>
            <a:r>
              <a:rPr lang="fr-FR" noProof="0" dirty="0"/>
              <a:t>Titre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34616237-7572-688F-2E61-65325EE508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3655" y="3841846"/>
            <a:ext cx="4838700" cy="636754"/>
          </a:xfrm>
        </p:spPr>
        <p:txBody>
          <a:bodyPr rtlCol="0">
            <a:no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 rtl="0"/>
            <a:r>
              <a:rPr lang="fr-FR" noProof="0"/>
              <a:t>Cliquez pour modifier les styles du texte du masque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E546D919-A8DD-B667-D710-0B042CF4A7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3655" y="3470942"/>
            <a:ext cx="4838700" cy="315915"/>
          </a:xfrm>
        </p:spPr>
        <p:txBody>
          <a:bodyPr rtlCol="0">
            <a:noAutofit/>
          </a:bodyPr>
          <a:lstStyle>
            <a:lvl1pPr>
              <a:buNone/>
              <a:defRPr sz="1600" b="0" spc="0" baseline="0">
                <a:solidFill>
                  <a:srgbClr val="3680A7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 rtl="0"/>
            <a:r>
              <a:rPr lang="fr-FR" noProof="0" dirty="0"/>
              <a:t>Titre</a:t>
            </a:r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D80ED8A5-E2E5-8C57-7C17-7AFEB3EB56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2500" y="5017901"/>
            <a:ext cx="4838700" cy="908340"/>
          </a:xfrm>
        </p:spPr>
        <p:txBody>
          <a:bodyPr rtlCol="0">
            <a:no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 rtl="0"/>
            <a:r>
              <a:rPr lang="fr-FR" noProof="0"/>
              <a:t>Cliquez pour modifier les styles du texte du masque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626BED25-0FCD-ADB9-CE53-B409468673E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52500" y="4646997"/>
            <a:ext cx="4838700" cy="315915"/>
          </a:xfrm>
        </p:spPr>
        <p:txBody>
          <a:bodyPr rtlCol="0">
            <a:noAutofit/>
          </a:bodyPr>
          <a:lstStyle>
            <a:lvl1pPr>
              <a:buNone/>
              <a:defRPr sz="1600" b="0" spc="0" baseline="0">
                <a:solidFill>
                  <a:srgbClr val="3680A7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 rtl="0"/>
            <a:r>
              <a:rPr lang="fr-FR" noProof="0" dirty="0"/>
              <a:t>Titre</a:t>
            </a:r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FA3BEC01-29B2-B37D-7488-358E102C169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9647" y="2656904"/>
            <a:ext cx="4838700" cy="574318"/>
          </a:xfrm>
        </p:spPr>
        <p:txBody>
          <a:bodyPr rtlCol="0">
            <a:no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 rtl="0"/>
            <a:r>
              <a:rPr lang="fr-FR" noProof="0" dirty="0"/>
              <a:t>Cliquez pour modifier les styles du texte du masque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041EE01B-A486-1476-C0C2-A2F0521D409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99647" y="2286000"/>
            <a:ext cx="4838700" cy="315915"/>
          </a:xfrm>
        </p:spPr>
        <p:txBody>
          <a:bodyPr rtlCol="0">
            <a:noAutofit/>
          </a:bodyPr>
          <a:lstStyle>
            <a:lvl1pPr>
              <a:buNone/>
              <a:defRPr sz="1600" b="0" spc="0" baseline="0">
                <a:solidFill>
                  <a:srgbClr val="3680A7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 rtl="0"/>
            <a:r>
              <a:rPr lang="fr-FR" noProof="0" dirty="0"/>
              <a:t>Titre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8C0CA26-2D51-08D9-1E21-BDE203C3F22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99647" y="3841846"/>
            <a:ext cx="4838700" cy="908340"/>
          </a:xfrm>
        </p:spPr>
        <p:txBody>
          <a:bodyPr rtlCol="0">
            <a:no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 rtl="0"/>
            <a:r>
              <a:rPr lang="fr-FR" noProof="0"/>
              <a:t>Cliquez pour modifier les styles du texte du masque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770D9162-3FC8-7BFE-7C80-36BC09B27FA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99647" y="3470942"/>
            <a:ext cx="4838700" cy="315915"/>
          </a:xfrm>
        </p:spPr>
        <p:txBody>
          <a:bodyPr rtlCol="0">
            <a:noAutofit/>
          </a:bodyPr>
          <a:lstStyle>
            <a:lvl1pPr>
              <a:buNone/>
              <a:defRPr sz="1600" b="0" spc="0" baseline="0">
                <a:solidFill>
                  <a:srgbClr val="3680A7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 rtl="0"/>
            <a:r>
              <a:rPr lang="fr-FR" noProof="0" dirty="0"/>
              <a:t>Titre</a:t>
            </a:r>
          </a:p>
        </p:txBody>
      </p:sp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DDF1C4BB-0096-7FC0-DFFE-93C5156E1851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952498" y="1331044"/>
            <a:ext cx="7729684" cy="53284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b="1" spc="0" baseline="0" dirty="0">
                <a:solidFill>
                  <a:srgbClr val="3680A7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rtl="0">
              <a:buNone/>
            </a:pPr>
            <a:r>
              <a:rPr lang="fr-FR" noProof="0" dirty="0"/>
              <a:t>Titre</a:t>
            </a:r>
          </a:p>
        </p:txBody>
      </p:sp>
      <p:sp>
        <p:nvSpPr>
          <p:cNvPr id="17" name="Espace réservé du pied de page 4">
            <a:extLst>
              <a:ext uri="{FF2B5EF4-FFF2-40B4-BE49-F238E27FC236}">
                <a16:creationId xmlns:a16="http://schemas.microsoft.com/office/drawing/2014/main" id="{EB091C79-1338-0E4F-C45A-455F85C6139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1565368" y="6332220"/>
            <a:ext cx="3026410" cy="247651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Réunion publique / 7 juin 2024</a:t>
            </a:r>
          </a:p>
        </p:txBody>
      </p:sp>
      <p:sp>
        <p:nvSpPr>
          <p:cNvPr id="18" name="Espace réservé du numéro de diapositive 5">
            <a:extLst>
              <a:ext uri="{FF2B5EF4-FFF2-40B4-BE49-F238E27FC236}">
                <a16:creationId xmlns:a16="http://schemas.microsoft.com/office/drawing/2014/main" id="{C3D856E8-AF3D-B4B4-0EB8-808E2821EA64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1017934" y="6332220"/>
            <a:ext cx="523240" cy="247651"/>
          </a:xfrm>
        </p:spPr>
        <p:txBody>
          <a:bodyPr rtlCol="0"/>
          <a:lstStyle>
            <a:lvl1pPr algn="l">
              <a:defRPr>
                <a:solidFill>
                  <a:srgbClr val="EBBE3F"/>
                </a:solidFill>
              </a:defRPr>
            </a:lvl1pPr>
          </a:lstStyle>
          <a:p>
            <a:fld id="{294A09A9-5501-47C1-A89A-A340965A2BE2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2" name="Image 1" descr="Une image contenant Police, Graphique, logo, symbole&#10;&#10;Description générée automatiquement">
            <a:extLst>
              <a:ext uri="{FF2B5EF4-FFF2-40B4-BE49-F238E27FC236}">
                <a16:creationId xmlns:a16="http://schemas.microsoft.com/office/drawing/2014/main" id="{A5A4B348-888C-D900-52DB-D9A77C65A9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792" y="5627687"/>
            <a:ext cx="1313180" cy="1054058"/>
          </a:xfrm>
          <a:prstGeom prst="rect">
            <a:avLst/>
          </a:prstGeom>
          <a:solidFill>
            <a:srgbClr val="3680A7"/>
          </a:solidFill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6411AD9-26AD-F448-FE34-D41670BA0FBC}"/>
              </a:ext>
            </a:extLst>
          </p:cNvPr>
          <p:cNvSpPr/>
          <p:nvPr userDrawn="1"/>
        </p:nvSpPr>
        <p:spPr>
          <a:xfrm>
            <a:off x="6485907" y="1484409"/>
            <a:ext cx="3851985" cy="499463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27787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520">
          <p15:clr>
            <a:srgbClr val="FBAE40"/>
          </p15:clr>
        </p15:guide>
        <p15:guide id="4" pos="516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4800">
          <p15:clr>
            <a:srgbClr val="FBAE40"/>
          </p15:clr>
        </p15:guide>
        <p15:guide id="11" pos="2880">
          <p15:clr>
            <a:srgbClr val="FBAE40"/>
          </p15:clr>
        </p15:guide>
        <p15:guide id="12" orient="horz" pos="175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51DEB652-BD6A-BD41-B85E-704D2C41A1C4}"/>
              </a:ext>
            </a:extLst>
          </p:cNvPr>
          <p:cNvCxnSpPr>
            <a:cxnSpLocks/>
          </p:cNvCxnSpPr>
          <p:nvPr userDrawn="1"/>
        </p:nvCxnSpPr>
        <p:spPr>
          <a:xfrm>
            <a:off x="952500" y="1794731"/>
            <a:ext cx="2133600" cy="3992"/>
          </a:xfrm>
          <a:prstGeom prst="line">
            <a:avLst/>
          </a:prstGeom>
          <a:ln w="101600">
            <a:solidFill>
              <a:srgbClr val="3680A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A6147D10-E7D7-8F40-AF69-7263987293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2499" y="2056155"/>
            <a:ext cx="3036477" cy="40421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spc="0" baseline="0" dirty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rtl="0">
              <a:buNone/>
            </a:pPr>
            <a:r>
              <a:rPr lang="fr-FR" noProof="0" dirty="0"/>
              <a:t>Cliquez pour modifier les styles du texte du masque</a:t>
            </a:r>
          </a:p>
        </p:txBody>
      </p:sp>
      <p:sp>
        <p:nvSpPr>
          <p:cNvPr id="27" name="Espace réservé du contenu 3">
            <a:extLst>
              <a:ext uri="{FF2B5EF4-FFF2-40B4-BE49-F238E27FC236}">
                <a16:creationId xmlns:a16="http://schemas.microsoft.com/office/drawing/2014/main" id="{E81957B7-CEA6-A446-A203-471CF9A57F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52500" y="2799146"/>
            <a:ext cx="3036477" cy="1942138"/>
          </a:xfrm>
          <a:prstGeom prst="rect">
            <a:avLst/>
          </a:prstGeom>
        </p:spPr>
        <p:txBody>
          <a:bodyPr lIns="0" tIns="0" rIns="0" bIns="0" rtlCol="0" anchor="t" anchorCtr="0">
            <a:normAutofit/>
          </a:bodyPr>
          <a:lstStyle>
            <a:lvl1pPr marL="285750" indent="-285750">
              <a:lnSpc>
                <a:spcPct val="100000"/>
              </a:lnSpc>
              <a:buFont typeface="Wingdings" pitchFamily="2" charset="2"/>
              <a:buChar char="§"/>
              <a:defRPr sz="1600">
                <a:solidFill>
                  <a:srgbClr val="3680A7"/>
                </a:solidFill>
                <a:latin typeface="+mn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fr-FR" noProof="0" dirty="0"/>
              <a:t>Cliquez pour modifier les styles du texte du masque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57DFE0A-61D9-1B48-8196-EA94D04685DD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4569372" y="2056155"/>
            <a:ext cx="3036477" cy="40421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spc="0" baseline="0" dirty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rtl="0">
              <a:buNone/>
            </a:pPr>
            <a:r>
              <a:rPr lang="fr-FR" noProof="0" dirty="0"/>
              <a:t>Cliquez pour 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C946754A-F105-644E-99A4-DC80B994424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569372" y="2799146"/>
            <a:ext cx="3050628" cy="1942138"/>
          </a:xfrm>
          <a:prstGeom prst="rect">
            <a:avLst/>
          </a:prstGeom>
        </p:spPr>
        <p:txBody>
          <a:bodyPr lIns="0" tIns="0" rIns="0" bIns="0" rtlCol="0" anchor="t" anchorCtr="0">
            <a:normAutofit/>
          </a:bodyPr>
          <a:lstStyle>
            <a:lvl1pPr marL="285750" indent="-285750">
              <a:lnSpc>
                <a:spcPct val="100000"/>
              </a:lnSpc>
              <a:buFont typeface="Wingdings" pitchFamily="2" charset="2"/>
              <a:buChar char="§"/>
              <a:defRPr sz="1600">
                <a:solidFill>
                  <a:srgbClr val="3680A7"/>
                </a:solidFill>
                <a:latin typeface="+mn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fr-FR" noProof="0" dirty="0"/>
              <a:t>Cliquez pour modifier les styles du texte du masque</a:t>
            </a:r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368648FC-FC9A-5645-8F0C-390FFFAE180D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8186245" y="2012929"/>
            <a:ext cx="3036477" cy="40421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spc="0" baseline="0" dirty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rtl="0">
              <a:buNone/>
            </a:pPr>
            <a:r>
              <a:rPr lang="fr-FR" noProof="0" dirty="0"/>
              <a:t>Cliquez pour modifier les styles du texte du masque</a:t>
            </a:r>
          </a:p>
        </p:txBody>
      </p:sp>
      <p:sp>
        <p:nvSpPr>
          <p:cNvPr id="24" name="Espace réservé du contenu 3">
            <a:extLst>
              <a:ext uri="{FF2B5EF4-FFF2-40B4-BE49-F238E27FC236}">
                <a16:creationId xmlns:a16="http://schemas.microsoft.com/office/drawing/2014/main" id="{BBB849DC-B114-D145-9879-4FE0688BF57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187017" y="2799146"/>
            <a:ext cx="3036477" cy="1942138"/>
          </a:xfrm>
          <a:prstGeom prst="rect">
            <a:avLst/>
          </a:prstGeom>
        </p:spPr>
        <p:txBody>
          <a:bodyPr lIns="0" tIns="0" rIns="0" bIns="0" rtlCol="0" anchor="t" anchorCtr="0">
            <a:normAutofit/>
          </a:bodyPr>
          <a:lstStyle>
            <a:lvl1pPr marL="285750" indent="-285750">
              <a:lnSpc>
                <a:spcPct val="100000"/>
              </a:lnSpc>
              <a:buFont typeface="Wingdings" pitchFamily="2" charset="2"/>
              <a:buChar char="§"/>
              <a:defRPr sz="1600">
                <a:solidFill>
                  <a:srgbClr val="3680A7"/>
                </a:solidFill>
                <a:latin typeface="+mn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fr-FR" noProof="0" dirty="0"/>
              <a:t>Cliquez pour modifier les styles du texte du masque</a:t>
            </a:r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9F0C4CE5-5F02-B143-8FD1-1B235D270DAC}"/>
              </a:ext>
            </a:extLst>
          </p:cNvPr>
          <p:cNvCxnSpPr>
            <a:cxnSpLocks/>
          </p:cNvCxnSpPr>
          <p:nvPr userDrawn="1"/>
        </p:nvCxnSpPr>
        <p:spPr>
          <a:xfrm>
            <a:off x="4569372" y="1794731"/>
            <a:ext cx="2133600" cy="3992"/>
          </a:xfrm>
          <a:prstGeom prst="line">
            <a:avLst/>
          </a:prstGeom>
          <a:ln w="101600">
            <a:solidFill>
              <a:srgbClr val="3680A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289A8C14-DB28-F34E-8098-168D4C75AF23}"/>
              </a:ext>
            </a:extLst>
          </p:cNvPr>
          <p:cNvCxnSpPr>
            <a:cxnSpLocks/>
          </p:cNvCxnSpPr>
          <p:nvPr userDrawn="1"/>
        </p:nvCxnSpPr>
        <p:spPr>
          <a:xfrm>
            <a:off x="8187017" y="1794731"/>
            <a:ext cx="2133600" cy="3992"/>
          </a:xfrm>
          <a:prstGeom prst="line">
            <a:avLst/>
          </a:prstGeom>
          <a:ln w="101600">
            <a:solidFill>
              <a:srgbClr val="3680A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Groupe 4">
            <a:extLst>
              <a:ext uri="{FF2B5EF4-FFF2-40B4-BE49-F238E27FC236}">
                <a16:creationId xmlns:a16="http://schemas.microsoft.com/office/drawing/2014/main" id="{52D31962-0288-373E-9358-FD4AFCC7120D}"/>
              </a:ext>
            </a:extLst>
          </p:cNvPr>
          <p:cNvGrpSpPr>
            <a:grpSpLocks/>
          </p:cNvGrpSpPr>
          <p:nvPr userDrawn="1"/>
        </p:nvGrpSpPr>
        <p:grpSpPr bwMode="auto">
          <a:xfrm rot="5400000" flipV="1">
            <a:off x="9246524" y="-6875"/>
            <a:ext cx="2959226" cy="2959226"/>
            <a:chOff x="0" y="12289"/>
            <a:chExt cx="3550" cy="3551"/>
          </a:xfrm>
        </p:grpSpPr>
        <p:sp>
          <p:nvSpPr>
            <p:cNvPr id="6" name="Forme libre 37">
              <a:extLst>
                <a:ext uri="{FF2B5EF4-FFF2-40B4-BE49-F238E27FC236}">
                  <a16:creationId xmlns:a16="http://schemas.microsoft.com/office/drawing/2014/main" id="{D748554B-BD83-F7CF-E59D-DAC2488FD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B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fr-FR" noProof="0" dirty="0"/>
            </a:p>
          </p:txBody>
        </p:sp>
        <p:sp>
          <p:nvSpPr>
            <p:cNvPr id="7" name="Forme libre 38">
              <a:extLst>
                <a:ext uri="{FF2B5EF4-FFF2-40B4-BE49-F238E27FC236}">
                  <a16:creationId xmlns:a16="http://schemas.microsoft.com/office/drawing/2014/main" id="{0E99FE0A-4354-2E7C-E90C-83865D0D5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fr-FR" noProof="0" dirty="0"/>
            </a:p>
          </p:txBody>
        </p:sp>
        <p:sp>
          <p:nvSpPr>
            <p:cNvPr id="8" name="Forme libre 39">
              <a:extLst>
                <a:ext uri="{FF2B5EF4-FFF2-40B4-BE49-F238E27FC236}">
                  <a16:creationId xmlns:a16="http://schemas.microsoft.com/office/drawing/2014/main" id="{48FC18E1-B34B-357F-A7C4-DB38F5661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rgbClr val="3680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fr-FR" noProof="0" dirty="0"/>
            </a:p>
          </p:txBody>
        </p:sp>
      </p:grpSp>
      <p:sp>
        <p:nvSpPr>
          <p:cNvPr id="10" name="Titre 1">
            <a:extLst>
              <a:ext uri="{FF2B5EF4-FFF2-40B4-BE49-F238E27FC236}">
                <a16:creationId xmlns:a16="http://schemas.microsoft.com/office/drawing/2014/main" id="{EBC96FF9-1E0C-D626-1DBD-3931194F2D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64023" y="378957"/>
            <a:ext cx="7587794" cy="536834"/>
          </a:xfrm>
          <a:prstGeom prst="rect">
            <a:avLst/>
          </a:prstGeom>
        </p:spPr>
        <p:txBody>
          <a:bodyPr lIns="0" tIns="0" rIns="0" bIns="0" rtlCol="0" anchor="b" anchorCtr="0">
            <a:normAutofit/>
          </a:bodyPr>
          <a:lstStyle>
            <a:lvl1pPr>
              <a:defRPr sz="4400" b="1" i="0">
                <a:solidFill>
                  <a:srgbClr val="3680A7"/>
                </a:solidFill>
                <a:latin typeface="+mj-lt"/>
              </a:defRPr>
            </a:lvl1pPr>
          </a:lstStyle>
          <a:p>
            <a:pPr rtl="0"/>
            <a:r>
              <a:rPr lang="fr-FR" noProof="0" dirty="0"/>
              <a:t>Titre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F025100E-4461-56FE-C4A9-B29F09B64D4F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952498" y="1331044"/>
            <a:ext cx="3030607" cy="53284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spc="0" baseline="0" dirty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rtl="0">
              <a:buNone/>
            </a:pPr>
            <a:r>
              <a:rPr lang="fr-FR" noProof="0" dirty="0"/>
              <a:t>Titre</a:t>
            </a:r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D7A93A68-8ABB-18C2-BA7E-DDD3315DF956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4575242" y="1331044"/>
            <a:ext cx="3030607" cy="50889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spc="0" baseline="0" dirty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rtl="0">
              <a:buNone/>
            </a:pPr>
            <a:r>
              <a:rPr lang="fr-FR" noProof="0" dirty="0"/>
              <a:t>Titre</a:t>
            </a:r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2059B4E6-D9A9-A1DF-1D73-3CF29B562FDE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8198008" y="1331044"/>
            <a:ext cx="3030607" cy="50889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spc="0" baseline="0" dirty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rtl="0">
              <a:buNone/>
            </a:pPr>
            <a:r>
              <a:rPr lang="fr-FR" noProof="0" dirty="0"/>
              <a:t>Titre</a:t>
            </a:r>
          </a:p>
        </p:txBody>
      </p:sp>
      <p:sp>
        <p:nvSpPr>
          <p:cNvPr id="14" name="Espace réservé du pied de page 4">
            <a:extLst>
              <a:ext uri="{FF2B5EF4-FFF2-40B4-BE49-F238E27FC236}">
                <a16:creationId xmlns:a16="http://schemas.microsoft.com/office/drawing/2014/main" id="{C4E10EFD-6A38-197D-AFCE-468B8428485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1494790" y="6332220"/>
            <a:ext cx="3026410" cy="247651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Réunion publique / 7 juin 2024</a:t>
            </a:r>
          </a:p>
        </p:txBody>
      </p:sp>
      <p:sp>
        <p:nvSpPr>
          <p:cNvPr id="15" name="Espace réservé du numéro de diapositive 5">
            <a:extLst>
              <a:ext uri="{FF2B5EF4-FFF2-40B4-BE49-F238E27FC236}">
                <a16:creationId xmlns:a16="http://schemas.microsoft.com/office/drawing/2014/main" id="{38DD5920-0B41-3868-8406-F494F8849893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>
          <a:xfrm>
            <a:off x="971550" y="6332220"/>
            <a:ext cx="523240" cy="247651"/>
          </a:xfrm>
        </p:spPr>
        <p:txBody>
          <a:bodyPr rtlCol="0"/>
          <a:lstStyle>
            <a:lvl1pPr>
              <a:defRPr>
                <a:solidFill>
                  <a:srgbClr val="EBBE3F"/>
                </a:solidFill>
              </a:defRPr>
            </a:lvl1pPr>
          </a:lstStyle>
          <a:p>
            <a:fld id="{294A09A9-5501-47C1-A89A-A340965A2BE2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4" name="Image 3" descr="Une image contenant Police, Graphique, logo, symbole&#10;&#10;Description générée automatiquement">
            <a:extLst>
              <a:ext uri="{FF2B5EF4-FFF2-40B4-BE49-F238E27FC236}">
                <a16:creationId xmlns:a16="http://schemas.microsoft.com/office/drawing/2014/main" id="{BC53E2EE-0DD6-2DBE-61EF-891814D4BB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792" y="5627687"/>
            <a:ext cx="1313180" cy="1054058"/>
          </a:xfrm>
          <a:prstGeom prst="rect">
            <a:avLst/>
          </a:prstGeom>
          <a:solidFill>
            <a:srgbClr val="3680A7"/>
          </a:solidFill>
        </p:spPr>
      </p:pic>
    </p:spTree>
    <p:extLst>
      <p:ext uri="{BB962C8B-B14F-4D97-AF65-F5344CB8AC3E}">
        <p14:creationId xmlns:p14="http://schemas.microsoft.com/office/powerpoint/2010/main" val="42279487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520" userDrawn="1">
          <p15:clr>
            <a:srgbClr val="FBAE40"/>
          </p15:clr>
        </p15:guide>
        <p15:guide id="4" pos="5160" userDrawn="1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4800" userDrawn="1">
          <p15:clr>
            <a:srgbClr val="FBAE40"/>
          </p15:clr>
        </p15:guide>
        <p15:guide id="11" pos="2880" userDrawn="1">
          <p15:clr>
            <a:srgbClr val="FBAE40"/>
          </p15:clr>
        </p15:guide>
        <p15:guide id="12" orient="horz" pos="175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0" y="349645"/>
            <a:ext cx="12192000" cy="2503291"/>
          </a:xfrm>
          <a:custGeom>
            <a:avLst/>
            <a:gdLst>
              <a:gd name="connsiteX0" fmla="*/ 0 w 9144000"/>
              <a:gd name="connsiteY0" fmla="*/ 0 h 1805460"/>
              <a:gd name="connsiteX1" fmla="*/ 9144000 w 9144000"/>
              <a:gd name="connsiteY1" fmla="*/ 0 h 1805460"/>
              <a:gd name="connsiteX2" fmla="*/ 9144000 w 9144000"/>
              <a:gd name="connsiteY2" fmla="*/ 1805460 h 1805460"/>
              <a:gd name="connsiteX3" fmla="*/ 0 w 9144000"/>
              <a:gd name="connsiteY3" fmla="*/ 1805460 h 1805460"/>
              <a:gd name="connsiteX4" fmla="*/ 0 w 9144000"/>
              <a:gd name="connsiteY4" fmla="*/ 0 h 1805460"/>
              <a:gd name="connsiteX0" fmla="*/ 0 w 9144000"/>
              <a:gd name="connsiteY0" fmla="*/ 0 h 1805460"/>
              <a:gd name="connsiteX1" fmla="*/ 9144000 w 9144000"/>
              <a:gd name="connsiteY1" fmla="*/ 0 h 1805460"/>
              <a:gd name="connsiteX2" fmla="*/ 9144000 w 9144000"/>
              <a:gd name="connsiteY2" fmla="*/ 1024410 h 1805460"/>
              <a:gd name="connsiteX3" fmla="*/ 0 w 9144000"/>
              <a:gd name="connsiteY3" fmla="*/ 1805460 h 1805460"/>
              <a:gd name="connsiteX4" fmla="*/ 0 w 9144000"/>
              <a:gd name="connsiteY4" fmla="*/ 0 h 180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1805460">
                <a:moveTo>
                  <a:pt x="0" y="0"/>
                </a:moveTo>
                <a:lnTo>
                  <a:pt x="9144000" y="0"/>
                </a:lnTo>
                <a:lnTo>
                  <a:pt x="9144000" y="1024410"/>
                </a:lnTo>
                <a:lnTo>
                  <a:pt x="0" y="1805460"/>
                </a:lnTo>
                <a:lnTo>
                  <a:pt x="0" y="0"/>
                </a:lnTo>
                <a:close/>
              </a:path>
            </a:pathLst>
          </a:custGeom>
          <a:solidFill>
            <a:srgbClr val="3D6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8715"/>
            <a:ext cx="12192000" cy="290124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39349" y="548680"/>
            <a:ext cx="11667660" cy="1728192"/>
          </a:xfrm>
        </p:spPr>
        <p:txBody>
          <a:bodyPr anchor="t" anchorCtr="0"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 du projet / de la mission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239350" y="6021288"/>
            <a:ext cx="2208245" cy="576064"/>
          </a:xfrm>
        </p:spPr>
        <p:txBody>
          <a:bodyPr>
            <a:normAutofit/>
          </a:bodyPr>
          <a:lstStyle>
            <a:lvl1pPr marL="0" indent="0" algn="l">
              <a:buNone/>
              <a:defRPr sz="1600" baseline="0">
                <a:solidFill>
                  <a:schemeClr val="tx1">
                    <a:tint val="75000"/>
                  </a:schemeClr>
                </a:solidFill>
                <a:latin typeface="Armata" panose="020B050304050006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Type de réunion                               Jour Mois Année</a:t>
            </a:r>
          </a:p>
        </p:txBody>
      </p: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231" y="4733870"/>
            <a:ext cx="3579381" cy="196866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915" y="4890773"/>
            <a:ext cx="1322095" cy="1790116"/>
          </a:xfrm>
          <a:prstGeom prst="rect">
            <a:avLst/>
          </a:prstGeom>
        </p:spPr>
      </p:pic>
      <p:sp>
        <p:nvSpPr>
          <p:cNvPr id="16" name="Espace réservé du texte 15"/>
          <p:cNvSpPr>
            <a:spLocks noGrp="1"/>
          </p:cNvSpPr>
          <p:nvPr>
            <p:ph type="body" sz="quarter" idx="14" hasCustomPrompt="1"/>
          </p:nvPr>
        </p:nvSpPr>
        <p:spPr>
          <a:xfrm>
            <a:off x="252123" y="2976447"/>
            <a:ext cx="6419940" cy="1443117"/>
          </a:xfrm>
        </p:spPr>
        <p:txBody>
          <a:bodyPr tIns="0" rIns="0" bIns="0"/>
          <a:lstStyle>
            <a:lvl1pPr marL="0" indent="0" algn="l">
              <a:buNone/>
              <a:defRPr lang="fr-FR" sz="4267" b="0" kern="1200" dirty="0" smtClean="0">
                <a:solidFill>
                  <a:schemeClr val="accent6"/>
                </a:solidFill>
                <a:latin typeface="Armata" panose="020B0503040500060204" pitchFamily="34" charset="0"/>
                <a:ea typeface="+mn-ea"/>
                <a:cs typeface="+mn-cs"/>
              </a:defRPr>
            </a:lvl1pPr>
            <a:lvl2pPr marL="609585" indent="0">
              <a:buNone/>
              <a:defRPr>
                <a:latin typeface="Exo" pitchFamily="50" charset="0"/>
              </a:defRPr>
            </a:lvl2pPr>
            <a:lvl3pPr marL="1219170" indent="0">
              <a:buNone/>
              <a:defRPr>
                <a:latin typeface="Exo" pitchFamily="50" charset="0"/>
              </a:defRPr>
            </a:lvl3pPr>
            <a:lvl4pPr marL="1828754" indent="0">
              <a:buNone/>
              <a:defRPr>
                <a:latin typeface="Exo" pitchFamily="50" charset="0"/>
              </a:defRPr>
            </a:lvl4pPr>
            <a:lvl5pPr marL="2438339" indent="0">
              <a:buNone/>
              <a:defRPr>
                <a:latin typeface="Exo" pitchFamily="50" charset="0"/>
              </a:defRPr>
            </a:lvl5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10597614" y="0"/>
            <a:ext cx="1592268" cy="349645"/>
          </a:xfrm>
          <a:prstGeom prst="rect">
            <a:avLst/>
          </a:prstGeom>
          <a:solidFill>
            <a:srgbClr val="CC53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21" name="Image 20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79" y="50759"/>
            <a:ext cx="708936" cy="248128"/>
          </a:xfrm>
          <a:prstGeom prst="rect">
            <a:avLst/>
          </a:prstGeom>
        </p:spPr>
      </p:pic>
      <p:sp>
        <p:nvSpPr>
          <p:cNvPr id="23" name="Rectangle 22"/>
          <p:cNvSpPr/>
          <p:nvPr userDrawn="1"/>
        </p:nvSpPr>
        <p:spPr>
          <a:xfrm>
            <a:off x="0" y="0"/>
            <a:ext cx="10597613" cy="349645"/>
          </a:xfrm>
          <a:prstGeom prst="rect">
            <a:avLst/>
          </a:prstGeom>
          <a:solidFill>
            <a:srgbClr val="D887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2" name="Espace réservé pour une image  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2639616" y="4581129"/>
            <a:ext cx="3456384" cy="2016224"/>
          </a:xfrm>
        </p:spPr>
        <p:txBody>
          <a:bodyPr tIns="0" rIns="0" bIns="0" anchor="ctr" anchorCtr="0">
            <a:normAutofit/>
          </a:bodyPr>
          <a:lstStyle>
            <a:lvl1pPr algn="l"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Insérer ici le logo complémentaire (institution, territoire)</a:t>
            </a:r>
          </a:p>
        </p:txBody>
      </p:sp>
    </p:spTree>
    <p:extLst>
      <p:ext uri="{BB962C8B-B14F-4D97-AF65-F5344CB8AC3E}">
        <p14:creationId xmlns:p14="http://schemas.microsoft.com/office/powerpoint/2010/main" val="223687652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u (texte enti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12192000" cy="384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3257"/>
            <a:ext cx="12192000" cy="113670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>
            <a:lvl1pPr algn="l">
              <a:defRPr baseline="0"/>
            </a:lvl1pPr>
          </a:lstStyle>
          <a:p>
            <a:r>
              <a:rPr lang="fr-FR" dirty="0"/>
              <a:t>Titre (texte entier)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 userDrawn="1">
            <p:ph type="sldNum" sz="quarter" idx="12"/>
          </p:nvPr>
        </p:nvSpPr>
        <p:spPr>
          <a:xfrm>
            <a:off x="0" y="6492875"/>
            <a:ext cx="636555" cy="365125"/>
          </a:xfrm>
        </p:spPr>
        <p:txBody>
          <a:bodyPr/>
          <a:lstStyle>
            <a:lvl1pPr>
              <a:defRPr sz="1333" b="0">
                <a:latin typeface="Exo" pitchFamily="50" charset="0"/>
              </a:defRPr>
            </a:lvl1pPr>
          </a:lstStyle>
          <a:p>
            <a:fld id="{5478DB17-5AEF-4869-8EA9-FE30AD0A0942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387" y="6052135"/>
            <a:ext cx="1447800" cy="79629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426" y="6065428"/>
            <a:ext cx="577036" cy="781305"/>
          </a:xfrm>
          <a:prstGeom prst="rect">
            <a:avLst/>
          </a:prstGeom>
        </p:spPr>
      </p:pic>
      <p:sp>
        <p:nvSpPr>
          <p:cNvPr id="4" name="Espace réservé du texte 3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509185"/>
            <a:ext cx="10972800" cy="4415367"/>
          </a:xfrm>
        </p:spPr>
        <p:txBody>
          <a:bodyPr>
            <a:noAutofit/>
          </a:bodyPr>
          <a:lstStyle>
            <a:lvl1pPr marL="0" indent="0">
              <a:buNone/>
              <a:defRPr sz="2667"/>
            </a:lvl1pPr>
            <a:lvl2pPr marL="599002" indent="-355591">
              <a:buClr>
                <a:schemeClr val="accent6"/>
              </a:buClr>
              <a:buFont typeface="Wingdings" panose="05000000000000000000" pitchFamily="2" charset="2"/>
              <a:buChar char="§"/>
              <a:defRPr sz="2400" baseline="0"/>
            </a:lvl2pPr>
            <a:lvl3pPr marL="1077357" indent="-355591">
              <a:buClr>
                <a:schemeClr val="accent6"/>
              </a:buClr>
              <a:tabLst>
                <a:tab pos="1077357" algn="l"/>
              </a:tabLst>
              <a:defRPr sz="2133"/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Puce de premier niveau</a:t>
            </a:r>
          </a:p>
          <a:p>
            <a:pPr lvl="2"/>
            <a:r>
              <a:rPr lang="fr-FR" dirty="0"/>
              <a:t>Puce de 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264335995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" y="758752"/>
            <a:ext cx="3074035" cy="4098290"/>
          </a:xfrm>
          <a:custGeom>
            <a:avLst/>
            <a:gdLst/>
            <a:ahLst/>
            <a:cxnLst/>
            <a:rect l="l" t="t" r="r" b="b"/>
            <a:pathLst>
              <a:path w="3074035" h="4098290">
                <a:moveTo>
                  <a:pt x="0" y="0"/>
                </a:moveTo>
                <a:lnTo>
                  <a:pt x="0" y="2050830"/>
                </a:lnTo>
                <a:lnTo>
                  <a:pt x="2047973" y="4098226"/>
                </a:lnTo>
                <a:lnTo>
                  <a:pt x="3073677" y="3072810"/>
                </a:lnTo>
                <a:lnTo>
                  <a:pt x="0" y="0"/>
                </a:lnTo>
                <a:close/>
              </a:path>
            </a:pathLst>
          </a:custGeom>
          <a:solidFill>
            <a:srgbClr val="3680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" y="4862131"/>
            <a:ext cx="1995170" cy="1994535"/>
          </a:xfrm>
          <a:custGeom>
            <a:avLst/>
            <a:gdLst/>
            <a:ahLst/>
            <a:cxnLst/>
            <a:rect l="l" t="t" r="r" b="b"/>
            <a:pathLst>
              <a:path w="1995170" h="1994534">
                <a:moveTo>
                  <a:pt x="0" y="0"/>
                </a:moveTo>
                <a:lnTo>
                  <a:pt x="0" y="1994150"/>
                </a:lnTo>
                <a:lnTo>
                  <a:pt x="1994711" y="1994150"/>
                </a:lnTo>
                <a:lnTo>
                  <a:pt x="0" y="0"/>
                </a:lnTo>
                <a:close/>
              </a:path>
            </a:pathLst>
          </a:custGeom>
          <a:solidFill>
            <a:srgbClr val="7CA6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097798" y="4856979"/>
            <a:ext cx="4001770" cy="1999614"/>
          </a:xfrm>
          <a:custGeom>
            <a:avLst/>
            <a:gdLst/>
            <a:ahLst/>
            <a:cxnLst/>
            <a:rect l="l" t="t" r="r" b="b"/>
            <a:pathLst>
              <a:path w="4001770" h="1999615">
                <a:moveTo>
                  <a:pt x="2001584" y="0"/>
                </a:moveTo>
                <a:lnTo>
                  <a:pt x="0" y="1999303"/>
                </a:lnTo>
                <a:lnTo>
                  <a:pt x="4001449" y="1999303"/>
                </a:lnTo>
                <a:lnTo>
                  <a:pt x="2001584" y="0"/>
                </a:lnTo>
                <a:close/>
              </a:path>
            </a:pathLst>
          </a:custGeom>
          <a:solidFill>
            <a:srgbClr val="EBBE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5830790" y="4252111"/>
            <a:ext cx="2133600" cy="4445"/>
          </a:xfrm>
          <a:custGeom>
            <a:avLst/>
            <a:gdLst/>
            <a:ahLst/>
            <a:cxnLst/>
            <a:rect l="l" t="t" r="r" b="b"/>
            <a:pathLst>
              <a:path w="2133600" h="4445">
                <a:moveTo>
                  <a:pt x="0" y="0"/>
                </a:moveTo>
                <a:lnTo>
                  <a:pt x="2133600" y="3992"/>
                </a:lnTo>
              </a:path>
            </a:pathLst>
          </a:custGeom>
          <a:ln w="101600">
            <a:solidFill>
              <a:srgbClr val="3680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012" y="296105"/>
            <a:ext cx="2402575" cy="192848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496090" y="2639059"/>
            <a:ext cx="5199819" cy="11899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00" b="1" i="1">
                <a:solidFill>
                  <a:srgbClr val="7CA65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7CA655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45" dirty="0"/>
              <a:t>Co</a:t>
            </a:r>
            <a:r>
              <a:rPr spc="-100" dirty="0"/>
              <a:t>M </a:t>
            </a:r>
            <a:r>
              <a:rPr spc="-185" dirty="0"/>
              <a:t>Sy</a:t>
            </a:r>
            <a:r>
              <a:rPr spc="-270" dirty="0"/>
              <a:t>m</a:t>
            </a:r>
            <a:r>
              <a:rPr spc="-175" dirty="0"/>
              <a:t>b</a:t>
            </a:r>
            <a:r>
              <a:rPr spc="-90" dirty="0"/>
              <a:t>i</a:t>
            </a:r>
            <a:r>
              <a:rPr spc="-175" dirty="0"/>
              <a:t>o</a:t>
            </a:r>
            <a:r>
              <a:rPr spc="-100" dirty="0"/>
              <a:t>M </a:t>
            </a:r>
            <a:r>
              <a:rPr spc="-170" dirty="0"/>
              <a:t>/</a:t>
            </a:r>
            <a:r>
              <a:rPr spc="-105" dirty="0"/>
              <a:t> </a:t>
            </a:r>
            <a:r>
              <a:rPr spc="-140" dirty="0"/>
              <a:t>5</a:t>
            </a:r>
            <a:r>
              <a:rPr spc="-100" dirty="0"/>
              <a:t> </a:t>
            </a:r>
            <a:r>
              <a:rPr spc="-175" dirty="0"/>
              <a:t>o</a:t>
            </a:r>
            <a:r>
              <a:rPr spc="-90" dirty="0"/>
              <a:t>c</a:t>
            </a:r>
            <a:r>
              <a:rPr spc="-114" dirty="0"/>
              <a:t>t</a:t>
            </a:r>
            <a:r>
              <a:rPr spc="-175" dirty="0"/>
              <a:t>ob</a:t>
            </a:r>
            <a:r>
              <a:rPr spc="-160" dirty="0"/>
              <a:t>r</a:t>
            </a:r>
            <a:r>
              <a:rPr spc="-145" dirty="0"/>
              <a:t>e</a:t>
            </a:r>
            <a:r>
              <a:rPr spc="-105" dirty="0"/>
              <a:t> </a:t>
            </a:r>
            <a:r>
              <a:rPr spc="-140" dirty="0"/>
              <a:t>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EBBE3F"/>
                </a:solidFill>
                <a:latin typeface="Franklin Gothic Medium"/>
                <a:cs typeface="Franklin Gothic Medium"/>
              </a:defRPr>
            </a:lvl1pPr>
          </a:lstStyle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‹N°›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4267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7CA65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7CA655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45" dirty="0"/>
              <a:t>Co</a:t>
            </a:r>
            <a:r>
              <a:rPr spc="-100" dirty="0"/>
              <a:t>M </a:t>
            </a:r>
            <a:r>
              <a:rPr spc="-185" dirty="0"/>
              <a:t>Sy</a:t>
            </a:r>
            <a:r>
              <a:rPr spc="-270" dirty="0"/>
              <a:t>m</a:t>
            </a:r>
            <a:r>
              <a:rPr spc="-175" dirty="0"/>
              <a:t>b</a:t>
            </a:r>
            <a:r>
              <a:rPr spc="-90" dirty="0"/>
              <a:t>i</a:t>
            </a:r>
            <a:r>
              <a:rPr spc="-175" dirty="0"/>
              <a:t>o</a:t>
            </a:r>
            <a:r>
              <a:rPr spc="-100" dirty="0"/>
              <a:t>M </a:t>
            </a:r>
            <a:r>
              <a:rPr spc="-170" dirty="0"/>
              <a:t>/</a:t>
            </a:r>
            <a:r>
              <a:rPr spc="-105" dirty="0"/>
              <a:t> </a:t>
            </a:r>
            <a:r>
              <a:rPr spc="-140" dirty="0"/>
              <a:t>5</a:t>
            </a:r>
            <a:r>
              <a:rPr spc="-100" dirty="0"/>
              <a:t> </a:t>
            </a:r>
            <a:r>
              <a:rPr spc="-175" dirty="0"/>
              <a:t>o</a:t>
            </a:r>
            <a:r>
              <a:rPr spc="-90" dirty="0"/>
              <a:t>c</a:t>
            </a:r>
            <a:r>
              <a:rPr spc="-114" dirty="0"/>
              <a:t>t</a:t>
            </a:r>
            <a:r>
              <a:rPr spc="-175" dirty="0"/>
              <a:t>ob</a:t>
            </a:r>
            <a:r>
              <a:rPr spc="-160" dirty="0"/>
              <a:t>r</a:t>
            </a:r>
            <a:r>
              <a:rPr spc="-145" dirty="0"/>
              <a:t>e</a:t>
            </a:r>
            <a:r>
              <a:rPr spc="-105" dirty="0"/>
              <a:t> </a:t>
            </a:r>
            <a:r>
              <a:rPr spc="-140" dirty="0"/>
              <a:t>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EBBE3F"/>
                </a:solidFill>
                <a:latin typeface="Franklin Gothic Medium"/>
                <a:cs typeface="Franklin Gothic Medium"/>
              </a:defRPr>
            </a:lvl1pPr>
          </a:lstStyle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‹N°›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63954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7CA65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31238" y="2292603"/>
            <a:ext cx="5222875" cy="39490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3680A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478386" y="1993900"/>
            <a:ext cx="4265295" cy="4449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3680A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7CA655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45" dirty="0"/>
              <a:t>Co</a:t>
            </a:r>
            <a:r>
              <a:rPr spc="-100" dirty="0"/>
              <a:t>M </a:t>
            </a:r>
            <a:r>
              <a:rPr spc="-185" dirty="0"/>
              <a:t>Sy</a:t>
            </a:r>
            <a:r>
              <a:rPr spc="-270" dirty="0"/>
              <a:t>m</a:t>
            </a:r>
            <a:r>
              <a:rPr spc="-175" dirty="0"/>
              <a:t>b</a:t>
            </a:r>
            <a:r>
              <a:rPr spc="-90" dirty="0"/>
              <a:t>i</a:t>
            </a:r>
            <a:r>
              <a:rPr spc="-175" dirty="0"/>
              <a:t>o</a:t>
            </a:r>
            <a:r>
              <a:rPr spc="-100" dirty="0"/>
              <a:t>M </a:t>
            </a:r>
            <a:r>
              <a:rPr spc="-170" dirty="0"/>
              <a:t>/</a:t>
            </a:r>
            <a:r>
              <a:rPr spc="-105" dirty="0"/>
              <a:t> </a:t>
            </a:r>
            <a:r>
              <a:rPr spc="-140" dirty="0"/>
              <a:t>5</a:t>
            </a:r>
            <a:r>
              <a:rPr spc="-100" dirty="0"/>
              <a:t> </a:t>
            </a:r>
            <a:r>
              <a:rPr spc="-175" dirty="0"/>
              <a:t>o</a:t>
            </a:r>
            <a:r>
              <a:rPr spc="-90" dirty="0"/>
              <a:t>c</a:t>
            </a:r>
            <a:r>
              <a:rPr spc="-114" dirty="0"/>
              <a:t>t</a:t>
            </a:r>
            <a:r>
              <a:rPr spc="-175" dirty="0"/>
              <a:t>ob</a:t>
            </a:r>
            <a:r>
              <a:rPr spc="-160" dirty="0"/>
              <a:t>r</a:t>
            </a:r>
            <a:r>
              <a:rPr spc="-145" dirty="0"/>
              <a:t>e</a:t>
            </a:r>
            <a:r>
              <a:rPr spc="-105" dirty="0"/>
              <a:t> </a:t>
            </a:r>
            <a:r>
              <a:rPr spc="-140" dirty="0"/>
              <a:t>2024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EBBE3F"/>
                </a:solidFill>
                <a:latin typeface="Franklin Gothic Medium"/>
                <a:cs typeface="Franklin Gothic Medium"/>
              </a:defRPr>
            </a:lvl1pPr>
          </a:lstStyle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‹N°›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01553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ED84C6-50E6-6C43-8031-AFF6268E0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1550" y="1825625"/>
            <a:ext cx="103822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D41FC0AE-253D-D242-9C88-017078F8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365125"/>
            <a:ext cx="10401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fr-FR" noProof="0" dirty="0"/>
              <a:t>Modifiez le style du titre</a:t>
            </a:r>
          </a:p>
        </p:txBody>
      </p:sp>
      <p:sp>
        <p:nvSpPr>
          <p:cNvPr id="30" name="Espace réservé de la date 3">
            <a:extLst>
              <a:ext uri="{FF2B5EF4-FFF2-40B4-BE49-F238E27FC236}">
                <a16:creationId xmlns:a16="http://schemas.microsoft.com/office/drawing/2014/main" id="{EF47083A-6D76-4B4D-87CA-E08E212F78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992120" y="6332220"/>
            <a:ext cx="131318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0" i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874A61BF-D000-4F99-B580-8C1CD6096ED3}" type="datetime4">
              <a:rPr lang="fr-FR" noProof="0" smtClean="0">
                <a:latin typeface="+mn-lt"/>
              </a:rPr>
              <a:t>7 décembre 2024</a:t>
            </a:fld>
            <a:endParaRPr lang="fr-FR" noProof="0">
              <a:latin typeface="+mn-lt"/>
            </a:endParaRPr>
          </a:p>
        </p:txBody>
      </p:sp>
      <p:sp>
        <p:nvSpPr>
          <p:cNvPr id="31" name="Espace réservé du pied de page 4">
            <a:extLst>
              <a:ext uri="{FF2B5EF4-FFF2-40B4-BE49-F238E27FC236}">
                <a16:creationId xmlns:a16="http://schemas.microsoft.com/office/drawing/2014/main" id="{C9955F1C-C0B1-BA44-8905-6991FA0D1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94790" y="6332220"/>
            <a:ext cx="149733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0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fr-FR" noProof="0"/>
              <a:t>Rapport annuel</a:t>
            </a:r>
            <a:endParaRPr lang="fr-FR" b="0" noProof="0"/>
          </a:p>
        </p:txBody>
      </p:sp>
      <p:sp>
        <p:nvSpPr>
          <p:cNvPr id="32" name="Espace réservé du numéro de diapositive 5">
            <a:extLst>
              <a:ext uri="{FF2B5EF4-FFF2-40B4-BE49-F238E27FC236}">
                <a16:creationId xmlns:a16="http://schemas.microsoft.com/office/drawing/2014/main" id="{C8ADA0DF-3751-9A48-8A21-59F01C782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1550" y="6332220"/>
            <a:ext cx="52324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0" i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294A09A9-5501-47C1-A89A-A340965A2BE2}" type="slidenum">
              <a:rPr lang="fr-FR" noProof="0" smtClean="0"/>
              <a:pPr/>
              <a:t>‹N°›</a:t>
            </a:fld>
            <a:endParaRPr lang="fr-FR" noProof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58922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92" r:id="rId2"/>
    <p:sldLayoutId id="2147483695" r:id="rId3"/>
    <p:sldLayoutId id="2147483688" r:id="rId4"/>
    <p:sldLayoutId id="2147483696" r:id="rId5"/>
    <p:sldLayoutId id="2147483697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spc="100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40">
          <p15:clr>
            <a:srgbClr val="547EBF"/>
          </p15:clr>
        </p15:guide>
        <p15:guide id="4" orient="horz" pos="240">
          <p15:clr>
            <a:srgbClr val="547EBF"/>
          </p15:clr>
        </p15:guide>
        <p15:guide id="5" pos="7440">
          <p15:clr>
            <a:srgbClr val="547EBF"/>
          </p15:clr>
        </p15:guide>
        <p15:guide id="6" orient="horz" pos="4080">
          <p15:clr>
            <a:srgbClr val="547EBF"/>
          </p15:clr>
        </p15:guide>
        <p15:guide id="7" pos="600" userDrawn="1">
          <p15:clr>
            <a:srgbClr val="547EBF"/>
          </p15:clr>
        </p15:guide>
        <p15:guide id="8" pos="3720">
          <p15:clr>
            <a:srgbClr val="547EBF"/>
          </p15:clr>
        </p15:guide>
        <p15:guide id="9" pos="2112">
          <p15:clr>
            <a:srgbClr val="547EBF"/>
          </p15:clr>
        </p15:guide>
        <p15:guide id="10" pos="1848">
          <p15:clr>
            <a:srgbClr val="547EBF"/>
          </p15:clr>
        </p15:guide>
        <p15:guide id="11" pos="5568">
          <p15:clr>
            <a:srgbClr val="547EBF"/>
          </p15:clr>
        </p15:guide>
        <p15:guide id="12" pos="5832">
          <p15:clr>
            <a:srgbClr val="547EBF"/>
          </p15:clr>
        </p15:guide>
        <p15:guide id="13" pos="4968">
          <p15:clr>
            <a:srgbClr val="9FCC3B"/>
          </p15:clr>
        </p15:guide>
        <p15:guide id="14" pos="5208">
          <p15:clr>
            <a:srgbClr val="9FCC3B"/>
          </p15:clr>
        </p15:guide>
        <p15:guide id="15" pos="2712">
          <p15:clr>
            <a:srgbClr val="9FCC3B"/>
          </p15:clr>
        </p15:guide>
        <p15:guide id="16" pos="2472">
          <p15:clr>
            <a:srgbClr val="9FCC3B"/>
          </p15:clr>
        </p15:guide>
        <p15:guide id="17" pos="39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253395" y="0"/>
            <a:ext cx="1981835" cy="1484630"/>
          </a:xfrm>
          <a:custGeom>
            <a:avLst/>
            <a:gdLst/>
            <a:ahLst/>
            <a:cxnLst/>
            <a:rect l="l" t="t" r="r" b="b"/>
            <a:pathLst>
              <a:path w="1981834" h="1484630">
                <a:moveTo>
                  <a:pt x="995020" y="0"/>
                </a:moveTo>
                <a:lnTo>
                  <a:pt x="0" y="0"/>
                </a:lnTo>
                <a:lnTo>
                  <a:pt x="1483990" y="1484407"/>
                </a:lnTo>
                <a:lnTo>
                  <a:pt x="1981500" y="986758"/>
                </a:lnTo>
                <a:lnTo>
                  <a:pt x="995020" y="0"/>
                </a:lnTo>
                <a:close/>
              </a:path>
            </a:pathLst>
          </a:custGeom>
          <a:solidFill>
            <a:srgbClr val="EBBE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1244271" y="0"/>
            <a:ext cx="948055" cy="948055"/>
          </a:xfrm>
          <a:custGeom>
            <a:avLst/>
            <a:gdLst/>
            <a:ahLst/>
            <a:cxnLst/>
            <a:rect l="l" t="t" r="r" b="b"/>
            <a:pathLst>
              <a:path w="948054" h="948055">
                <a:moveTo>
                  <a:pt x="947728" y="0"/>
                </a:moveTo>
                <a:lnTo>
                  <a:pt x="0" y="0"/>
                </a:lnTo>
                <a:lnTo>
                  <a:pt x="947728" y="947995"/>
                </a:lnTo>
                <a:lnTo>
                  <a:pt x="947728" y="0"/>
                </a:lnTo>
                <a:close/>
              </a:path>
            </a:pathLst>
          </a:custGeom>
          <a:solidFill>
            <a:srgbClr val="7CA6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1234896" y="1023862"/>
            <a:ext cx="957580" cy="1915795"/>
          </a:xfrm>
          <a:custGeom>
            <a:avLst/>
            <a:gdLst/>
            <a:ahLst/>
            <a:cxnLst/>
            <a:rect l="l" t="t" r="r" b="b"/>
            <a:pathLst>
              <a:path w="957579" h="1915795">
                <a:moveTo>
                  <a:pt x="957103" y="0"/>
                </a:moveTo>
                <a:lnTo>
                  <a:pt x="0" y="958196"/>
                </a:lnTo>
                <a:lnTo>
                  <a:pt x="957103" y="1915569"/>
                </a:lnTo>
                <a:lnTo>
                  <a:pt x="957103" y="0"/>
                </a:lnTo>
                <a:close/>
              </a:path>
            </a:pathLst>
          </a:custGeom>
          <a:solidFill>
            <a:srgbClr val="3680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952500" y="1794730"/>
            <a:ext cx="2133600" cy="4445"/>
          </a:xfrm>
          <a:custGeom>
            <a:avLst/>
            <a:gdLst/>
            <a:ahLst/>
            <a:cxnLst/>
            <a:rect l="l" t="t" r="r" b="b"/>
            <a:pathLst>
              <a:path w="2133600" h="4444">
                <a:moveTo>
                  <a:pt x="0" y="0"/>
                </a:moveTo>
                <a:lnTo>
                  <a:pt x="2133600" y="3992"/>
                </a:lnTo>
              </a:path>
            </a:pathLst>
          </a:custGeom>
          <a:ln w="101600">
            <a:solidFill>
              <a:srgbClr val="3680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791" y="5627686"/>
            <a:ext cx="1313179" cy="105405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51322" y="346963"/>
            <a:ext cx="10289354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7CA65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31237" y="2192019"/>
            <a:ext cx="10129524" cy="31134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552667" y="6330168"/>
            <a:ext cx="2006600" cy="184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1" i="0">
                <a:solidFill>
                  <a:srgbClr val="7CA655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45" dirty="0"/>
              <a:t>Co</a:t>
            </a:r>
            <a:r>
              <a:rPr spc="-100" dirty="0"/>
              <a:t>M </a:t>
            </a:r>
            <a:r>
              <a:rPr spc="-185" dirty="0"/>
              <a:t>Sy</a:t>
            </a:r>
            <a:r>
              <a:rPr spc="-270" dirty="0"/>
              <a:t>m</a:t>
            </a:r>
            <a:r>
              <a:rPr spc="-175" dirty="0"/>
              <a:t>b</a:t>
            </a:r>
            <a:r>
              <a:rPr spc="-90" dirty="0"/>
              <a:t>i</a:t>
            </a:r>
            <a:r>
              <a:rPr spc="-175" dirty="0"/>
              <a:t>o</a:t>
            </a:r>
            <a:r>
              <a:rPr spc="-100" dirty="0"/>
              <a:t>M </a:t>
            </a:r>
            <a:r>
              <a:rPr spc="-170" dirty="0"/>
              <a:t>/</a:t>
            </a:r>
            <a:r>
              <a:rPr spc="-105" dirty="0"/>
              <a:t> </a:t>
            </a:r>
            <a:r>
              <a:rPr spc="-140" dirty="0"/>
              <a:t>5</a:t>
            </a:r>
            <a:r>
              <a:rPr spc="-100" dirty="0"/>
              <a:t> </a:t>
            </a:r>
            <a:r>
              <a:rPr spc="-175" dirty="0"/>
              <a:t>o</a:t>
            </a:r>
            <a:r>
              <a:rPr spc="-90" dirty="0"/>
              <a:t>c</a:t>
            </a:r>
            <a:r>
              <a:rPr spc="-114" dirty="0"/>
              <a:t>t</a:t>
            </a:r>
            <a:r>
              <a:rPr spc="-175" dirty="0"/>
              <a:t>ob</a:t>
            </a:r>
            <a:r>
              <a:rPr spc="-160" dirty="0"/>
              <a:t>r</a:t>
            </a:r>
            <a:r>
              <a:rPr spc="-145" dirty="0"/>
              <a:t>e</a:t>
            </a:r>
            <a:r>
              <a:rPr spc="-105" dirty="0"/>
              <a:t> </a:t>
            </a:r>
            <a:r>
              <a:rPr spc="-140" dirty="0"/>
              <a:t>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79833" y="6330168"/>
            <a:ext cx="241300" cy="184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EBBE3F"/>
                </a:solidFill>
                <a:latin typeface="Franklin Gothic Medium"/>
                <a:cs typeface="Franklin Gothic Medium"/>
              </a:defRPr>
            </a:lvl1pPr>
          </a:lstStyle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‹N°›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76110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3E168C-8042-5B4E-A5A4-A5BF693AE2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fr-FR" sz="5400" dirty="0">
                <a:solidFill>
                  <a:srgbClr val="3680A7"/>
                </a:solidFill>
              </a:rPr>
              <a:t>Réunion publique</a:t>
            </a:r>
          </a:p>
        </p:txBody>
      </p:sp>
      <p:sp>
        <p:nvSpPr>
          <p:cNvPr id="3" name="Espace réservé au texte 2">
            <a:extLst>
              <a:ext uri="{FF2B5EF4-FFF2-40B4-BE49-F238E27FC236}">
                <a16:creationId xmlns:a16="http://schemas.microsoft.com/office/drawing/2014/main" id="{F18E61D8-31A3-2D45-8E25-CBE846E26E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fr-FR" sz="2400" dirty="0">
                <a:solidFill>
                  <a:srgbClr val="3680A7"/>
                </a:solidFill>
                <a:latin typeface="+mj-lt"/>
              </a:rPr>
              <a:t>Vendredi 6 décembre 2024</a:t>
            </a:r>
          </a:p>
          <a:p>
            <a:pPr rtl="0"/>
            <a:r>
              <a:rPr lang="fr-FR" sz="2400" dirty="0">
                <a:latin typeface="+mj-lt"/>
              </a:rPr>
              <a:t>Salle </a:t>
            </a:r>
            <a:r>
              <a:rPr lang="fr-FR" sz="2400" dirty="0" err="1">
                <a:latin typeface="+mj-lt"/>
              </a:rPr>
              <a:t>Saint-Lautier</a:t>
            </a:r>
            <a:endParaRPr lang="fr-FR" sz="2400" dirty="0">
              <a:solidFill>
                <a:srgbClr val="3680A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950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8A16DD-4B18-501E-360B-134053343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tx2"/>
                </a:solidFill>
              </a:rPr>
              <a:t>1 - Bilan de la période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B3B6CE9-597A-6551-AA82-06B96BD0B8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2497" y="3700403"/>
            <a:ext cx="4838700" cy="421846"/>
          </a:xfrm>
        </p:spPr>
        <p:txBody>
          <a:bodyPr/>
          <a:lstStyle/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Le diagnostic est lancé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Un nettoyage complet pour ouvrir régulièrement le lieu aux curieux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Une visite commentée pour la journée du patrimoine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FE51211-B8C1-C3F6-F79A-D4A4E076F80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52497" y="3347578"/>
            <a:ext cx="4838700" cy="315915"/>
          </a:xfrm>
        </p:spPr>
        <p:txBody>
          <a:bodyPr/>
          <a:lstStyle/>
          <a:p>
            <a:r>
              <a:rPr lang="fr-FR" dirty="0"/>
              <a:t>Notre-Dame de </a:t>
            </a:r>
            <a:r>
              <a:rPr lang="fr-FR" dirty="0" err="1"/>
              <a:t>Maravals</a:t>
            </a:r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BEBF619B-E0CC-4AE1-E9D6-C0B85B3599B7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952497" y="1331044"/>
            <a:ext cx="5447149" cy="532842"/>
          </a:xfrm>
        </p:spPr>
        <p:txBody>
          <a:bodyPr>
            <a:normAutofit/>
          </a:bodyPr>
          <a:lstStyle/>
          <a:p>
            <a:r>
              <a:rPr lang="fr-FR" i="1" dirty="0"/>
              <a:t>Travaux et…</a:t>
            </a:r>
          </a:p>
        </p:txBody>
      </p:sp>
      <p:sp>
        <p:nvSpPr>
          <p:cNvPr id="14" name="Espace réservé du pied de page 13">
            <a:extLst>
              <a:ext uri="{FF2B5EF4-FFF2-40B4-BE49-F238E27FC236}">
                <a16:creationId xmlns:a16="http://schemas.microsoft.com/office/drawing/2014/main" id="{3E14D450-865A-AB82-3CE4-03A9CAA416A5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r-FR" dirty="0"/>
              <a:t>Réunion publique / 6 décembre 2024</a:t>
            </a:r>
          </a:p>
        </p:txBody>
      </p:sp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06493168-1E66-1053-E053-30A7A3A2427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294A09A9-5501-47C1-A89A-A340965A2BE2}" type="slidenum">
              <a:rPr lang="fr-FR" smtClean="0"/>
              <a:pPr/>
              <a:t>10</a:t>
            </a:fld>
            <a:endParaRPr lang="fr-FR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C703945-D28E-BE02-C22A-C9DAE8F628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33717" y="3817917"/>
            <a:ext cx="3867811" cy="2652758"/>
          </a:xfrm>
          <a:prstGeom prst="rect">
            <a:avLst/>
          </a:prstGeom>
          <a:ln w="12700">
            <a:solidFill>
              <a:srgbClr val="3680A7"/>
            </a:solidFill>
          </a:ln>
        </p:spPr>
      </p:pic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BB01D28A-E69C-16BB-96AC-99BC2FB5B9D2}"/>
              </a:ext>
            </a:extLst>
          </p:cNvPr>
          <p:cNvSpPr txBox="1">
            <a:spLocks/>
          </p:cNvSpPr>
          <p:nvPr/>
        </p:nvSpPr>
        <p:spPr>
          <a:xfrm>
            <a:off x="964023" y="2023303"/>
            <a:ext cx="4838700" cy="315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 spc="0" baseline="0">
                <a:solidFill>
                  <a:srgbClr val="3680A7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Maison des associations</a:t>
            </a:r>
          </a:p>
        </p:txBody>
      </p:sp>
      <p:sp>
        <p:nvSpPr>
          <p:cNvPr id="24" name="Espace réservé du texte 2">
            <a:extLst>
              <a:ext uri="{FF2B5EF4-FFF2-40B4-BE49-F238E27FC236}">
                <a16:creationId xmlns:a16="http://schemas.microsoft.com/office/drawing/2014/main" id="{33BF5CD1-1E11-EFA4-1F54-9AAE2F58933C}"/>
              </a:ext>
            </a:extLst>
          </p:cNvPr>
          <p:cNvSpPr txBox="1">
            <a:spLocks/>
          </p:cNvSpPr>
          <p:nvPr/>
        </p:nvSpPr>
        <p:spPr>
          <a:xfrm>
            <a:off x="974019" y="2385760"/>
            <a:ext cx="4838700" cy="574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Une salle d’activité remise à neuf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Un jardin en préparation </a:t>
            </a:r>
          </a:p>
        </p:txBody>
      </p:sp>
      <p:sp>
        <p:nvSpPr>
          <p:cNvPr id="5" name="Espace réservé du texte 7">
            <a:extLst>
              <a:ext uri="{FF2B5EF4-FFF2-40B4-BE49-F238E27FC236}">
                <a16:creationId xmlns:a16="http://schemas.microsoft.com/office/drawing/2014/main" id="{4452BB01-8896-B768-0D52-ED9AA8448902}"/>
              </a:ext>
            </a:extLst>
          </p:cNvPr>
          <p:cNvSpPr txBox="1">
            <a:spLocks/>
          </p:cNvSpPr>
          <p:nvPr/>
        </p:nvSpPr>
        <p:spPr>
          <a:xfrm>
            <a:off x="6399646" y="2276602"/>
            <a:ext cx="4838700" cy="315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 spc="0" baseline="0">
                <a:solidFill>
                  <a:srgbClr val="3680A7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Déconstruction ….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072261BC-D3EF-BD5E-B839-8BD7F3718350}"/>
              </a:ext>
            </a:extLst>
          </p:cNvPr>
          <p:cNvSpPr txBox="1">
            <a:spLocks/>
          </p:cNvSpPr>
          <p:nvPr/>
        </p:nvSpPr>
        <p:spPr>
          <a:xfrm>
            <a:off x="6433717" y="2618237"/>
            <a:ext cx="4838700" cy="4218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Diagnostic du 10 route de Donneville…ca démarre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Plus de forge …enfin </a:t>
            </a:r>
          </a:p>
        </p:txBody>
      </p:sp>
    </p:spTree>
    <p:extLst>
      <p:ext uri="{BB962C8B-B14F-4D97-AF65-F5344CB8AC3E}">
        <p14:creationId xmlns:p14="http://schemas.microsoft.com/office/powerpoint/2010/main" val="329168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8A16DD-4B18-501E-360B-134053343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tx2"/>
                </a:solidFill>
              </a:rPr>
              <a:t>1 - Bilan de la période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BEBF619B-E0CC-4AE1-E9D6-C0B85B3599B7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952497" y="1331044"/>
            <a:ext cx="5447149" cy="532842"/>
          </a:xfrm>
        </p:spPr>
        <p:txBody>
          <a:bodyPr/>
          <a:lstStyle/>
          <a:p>
            <a:r>
              <a:rPr lang="fr-FR" i="1" dirty="0"/>
              <a:t>…urbanisme</a:t>
            </a:r>
          </a:p>
        </p:txBody>
      </p:sp>
      <p:sp>
        <p:nvSpPr>
          <p:cNvPr id="14" name="Espace réservé du pied de page 13">
            <a:extLst>
              <a:ext uri="{FF2B5EF4-FFF2-40B4-BE49-F238E27FC236}">
                <a16:creationId xmlns:a16="http://schemas.microsoft.com/office/drawing/2014/main" id="{3E14D450-865A-AB82-3CE4-03A9CAA416A5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r-FR" dirty="0"/>
              <a:t>Réunion publique / 6 décembre 2024</a:t>
            </a:r>
          </a:p>
        </p:txBody>
      </p:sp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06493168-1E66-1053-E053-30A7A3A2427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294A09A9-5501-47C1-A89A-A340965A2BE2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24" name="Espace réservé du texte 2">
            <a:extLst>
              <a:ext uri="{FF2B5EF4-FFF2-40B4-BE49-F238E27FC236}">
                <a16:creationId xmlns:a16="http://schemas.microsoft.com/office/drawing/2014/main" id="{CBC7CCD8-E515-6FFA-9D77-F52E3A3500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9055" y="2664472"/>
            <a:ext cx="5219700" cy="1397860"/>
          </a:xfrm>
        </p:spPr>
        <p:txBody>
          <a:bodyPr/>
          <a:lstStyle/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Constitution d'un Comité de Pilotage avec toutes les commissions, la minorité et les services techniques (rencontres mensuelles)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Synthèse des études menées par les équipes précédentes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Diagnostic global et projet politique</a:t>
            </a:r>
          </a:p>
        </p:txBody>
      </p: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4C265F63-4C98-E5DF-B1C1-D386809F69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2500" y="2286000"/>
            <a:ext cx="4838700" cy="315915"/>
          </a:xfrm>
        </p:spPr>
        <p:txBody>
          <a:bodyPr/>
          <a:lstStyle/>
          <a:p>
            <a:r>
              <a:rPr lang="fr-FR" dirty="0" err="1"/>
              <a:t>SymbioM</a:t>
            </a:r>
            <a:endParaRPr lang="fr-FR" dirty="0"/>
          </a:p>
        </p:txBody>
      </p:sp>
      <p:sp>
        <p:nvSpPr>
          <p:cNvPr id="3" name="Espace réservé du texte 3">
            <a:extLst>
              <a:ext uri="{FF2B5EF4-FFF2-40B4-BE49-F238E27FC236}">
                <a16:creationId xmlns:a16="http://schemas.microsoft.com/office/drawing/2014/main" id="{0BFEB813-FB74-B904-7070-3D9C907B93C6}"/>
              </a:ext>
            </a:extLst>
          </p:cNvPr>
          <p:cNvSpPr txBox="1">
            <a:spLocks/>
          </p:cNvSpPr>
          <p:nvPr/>
        </p:nvSpPr>
        <p:spPr>
          <a:xfrm>
            <a:off x="846992" y="4410399"/>
            <a:ext cx="4838700" cy="315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 spc="0" baseline="0">
                <a:solidFill>
                  <a:srgbClr val="3680A7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Projet de la ZAC du </a:t>
            </a:r>
            <a:r>
              <a:rPr lang="fr-FR" sz="1800" dirty="0" err="1"/>
              <a:t>Rivel</a:t>
            </a:r>
            <a:endParaRPr lang="fr-FR" sz="1800" dirty="0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698E2EAB-B6B1-9DB8-A0FF-AC7396872CF0}"/>
              </a:ext>
            </a:extLst>
          </p:cNvPr>
          <p:cNvSpPr txBox="1">
            <a:spLocks/>
          </p:cNvSpPr>
          <p:nvPr/>
        </p:nvSpPr>
        <p:spPr>
          <a:xfrm>
            <a:off x="929055" y="4859742"/>
            <a:ext cx="5219700" cy="17009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itchFamily="2" charset="2"/>
              <a:buChar char="ü"/>
            </a:pPr>
            <a:r>
              <a:rPr lang="fr-FR" dirty="0">
                <a:solidFill>
                  <a:schemeClr val="bg1"/>
                </a:solidFill>
              </a:rPr>
              <a:t>Intégration de la commune de Montlaur dans l’instance de décision du projet Ecoparc du </a:t>
            </a:r>
            <a:r>
              <a:rPr lang="fr-FR" dirty="0" err="1">
                <a:solidFill>
                  <a:schemeClr val="bg1"/>
                </a:solidFill>
              </a:rPr>
              <a:t>Rivel</a:t>
            </a:r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Inscription</a:t>
            </a:r>
            <a:r>
              <a:rPr lang="fr-FR" dirty="0">
                <a:solidFill>
                  <a:schemeClr val="bg1"/>
                </a:solidFill>
              </a:rPr>
              <a:t> du projet de développement de la gare dans le programme… une réalité qui se construit 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22ED407-011C-7E9B-41E5-33775D52F1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092" y="1331044"/>
            <a:ext cx="3569995" cy="2677496"/>
          </a:xfrm>
          <a:prstGeom prst="rect">
            <a:avLst/>
          </a:prstGeom>
          <a:ln w="12700">
            <a:solidFill>
              <a:srgbClr val="3680A7"/>
            </a:solidFill>
          </a:ln>
        </p:spPr>
      </p:pic>
    </p:spTree>
    <p:extLst>
      <p:ext uri="{BB962C8B-B14F-4D97-AF65-F5344CB8AC3E}">
        <p14:creationId xmlns:p14="http://schemas.microsoft.com/office/powerpoint/2010/main" val="1323858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241A7-C3A7-ABCC-67E4-9766D5D52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pied de page 13">
            <a:extLst>
              <a:ext uri="{FF2B5EF4-FFF2-40B4-BE49-F238E27FC236}">
                <a16:creationId xmlns:a16="http://schemas.microsoft.com/office/drawing/2014/main" id="{FAFF9F9B-5F9E-0101-86B7-E7EEC36F25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1494790" y="6332220"/>
            <a:ext cx="3026410" cy="247651"/>
          </a:xfrm>
        </p:spPr>
        <p:txBody>
          <a:bodyPr/>
          <a:lstStyle/>
          <a:p>
            <a:r>
              <a:rPr lang="fr-FR" dirty="0"/>
              <a:t>Réunion publique / 6 décembre 2024</a:t>
            </a:r>
          </a:p>
        </p:txBody>
      </p:sp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128EE342-812F-52A3-B647-008F6010D27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971550" y="6332220"/>
            <a:ext cx="523240" cy="247651"/>
          </a:xfrm>
        </p:spPr>
        <p:txBody>
          <a:bodyPr/>
          <a:lstStyle/>
          <a:p>
            <a:fld id="{294A09A9-5501-47C1-A89A-A340965A2BE2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16" name="Titre 15">
            <a:extLst>
              <a:ext uri="{FF2B5EF4-FFF2-40B4-BE49-F238E27FC236}">
                <a16:creationId xmlns:a16="http://schemas.microsoft.com/office/drawing/2014/main" id="{922897D9-88DF-0759-BAD2-F3C836D1C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3586" y="3815662"/>
            <a:ext cx="4753546" cy="536834"/>
          </a:xfrm>
        </p:spPr>
        <p:txBody>
          <a:bodyPr>
            <a:noAutofit/>
          </a:bodyPr>
          <a:lstStyle/>
          <a:p>
            <a:r>
              <a:rPr lang="fr-FR" sz="8000" b="0" dirty="0" err="1">
                <a:solidFill>
                  <a:schemeClr val="tx2"/>
                </a:solidFill>
              </a:rPr>
              <a:t>SymbioM</a:t>
            </a:r>
            <a:endParaRPr lang="fr-FR" sz="8000" b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359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31239" y="2292603"/>
            <a:ext cx="4549140" cy="2806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7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Objectifs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84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15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297815" algn="l"/>
                <a:tab pos="298450" algn="l"/>
              </a:tabLst>
              <a:defRPr/>
            </a:pP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Élaborer</a:t>
            </a:r>
            <a:r>
              <a:rPr kumimoji="0" sz="1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SymbioM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298450" marR="108585" lvl="0" indent="-285750" algn="l" defTabSz="914400" rtl="0" eaLnBrk="1" fontAlgn="auto" latinLnBrk="0" hangingPunct="1">
              <a:lnSpc>
                <a:spcPts val="1490"/>
              </a:lnSpc>
              <a:spcBef>
                <a:spcPts val="1025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297815" algn="l"/>
                <a:tab pos="298450" algn="l"/>
              </a:tabLst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S’assurer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l’adéquation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projets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commissions </a:t>
            </a:r>
            <a:r>
              <a:rPr kumimoji="0" sz="1400" b="0" i="0" u="none" strike="noStrike" kern="1200" cap="none" spc="-3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avec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projet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global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2984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819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297815" algn="l"/>
                <a:tab pos="298450" algn="l"/>
              </a:tabLst>
              <a:defRPr/>
            </a:pP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Répondre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aux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questions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des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parties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prenantes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2984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815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297815" algn="l"/>
                <a:tab pos="298450" algn="l"/>
              </a:tabLst>
              <a:defRPr/>
            </a:pP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Se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positionner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sur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les</a:t>
            </a:r>
            <a:r>
              <a:rPr kumimoji="0" sz="14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choix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stratégiques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d’orientation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 typeface="Wingdings"/>
              <a:buChar char=""/>
              <a:tabLst/>
              <a:defRPr/>
            </a:pPr>
            <a:endParaRPr kumimoji="0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1333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11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</a:t>
            </a:r>
            <a:r>
              <a:rPr kumimoji="0" sz="16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-1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</a:t>
            </a:r>
            <a:r>
              <a:rPr kumimoji="0" sz="1600" b="1" i="0" u="none" strike="noStrike" kern="1200" cap="none" spc="-1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600" b="1" i="0" u="none" strike="noStrike" kern="1200" cap="none" spc="-10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9085" marR="5080" lvl="0" indent="-285750" algn="l" defTabSz="914400" rtl="0" eaLnBrk="1" fontAlgn="auto" latinLnBrk="0" hangingPunct="1">
              <a:lnSpc>
                <a:spcPts val="1510"/>
              </a:lnSpc>
              <a:spcBef>
                <a:spcPts val="1185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299085" algn="l"/>
                <a:tab pos="299720" algn="l"/>
              </a:tabLst>
              <a:defRPr/>
            </a:pPr>
            <a:r>
              <a:rPr kumimoji="0" sz="1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Avis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pris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à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la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majorité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des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présents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avec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au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moins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5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élus </a:t>
            </a:r>
            <a:r>
              <a:rPr kumimoji="0" sz="1400" b="0" i="0" u="none" strike="noStrike" kern="1200" cap="none" spc="-3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présents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jour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du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vote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=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irrévocable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EBBE3F"/>
                </a:solidFill>
                <a:effectLst/>
                <a:uLnTx/>
                <a:uFillTx/>
                <a:latin typeface="Franklin Gothic Medium"/>
                <a:ea typeface="+mn-ea"/>
              </a:rPr>
              <a:pPr marL="381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sz="1100" b="0" i="0" u="none" strike="noStrike" kern="1200" cap="none" spc="0" normalizeH="0" baseline="0" noProof="0" dirty="0">
              <a:ln>
                <a:noFill/>
              </a:ln>
              <a:solidFill>
                <a:srgbClr val="EBBE3F"/>
              </a:solidFill>
              <a:effectLst/>
              <a:uLnTx/>
              <a:uFillTx/>
              <a:latin typeface="Franklin Gothic Medium"/>
              <a:ea typeface="+mn-e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1552667" y="6330168"/>
            <a:ext cx="3944884" cy="169918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r>
              <a:rPr lang="fr-FR" dirty="0"/>
              <a:t>Réunion publique / 6 décembre 2024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478386" y="2665476"/>
            <a:ext cx="4496435" cy="2537460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98450" marR="5080" lvl="0" indent="-285750" algn="l" defTabSz="914400" rtl="0" eaLnBrk="1" fontAlgn="auto" latinLnBrk="0" hangingPunct="1">
              <a:lnSpc>
                <a:spcPts val="1490"/>
              </a:lnSpc>
              <a:spcBef>
                <a:spcPts val="305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297815" algn="l"/>
                <a:tab pos="298450" algn="l"/>
              </a:tabLst>
              <a:defRPr/>
            </a:pP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Accusé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réception</a:t>
            </a:r>
            <a:r>
              <a:rPr kumimoji="0" sz="14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des</a:t>
            </a:r>
            <a:r>
              <a:rPr kumimoji="0" sz="1400" b="0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documents</a:t>
            </a:r>
            <a:r>
              <a:rPr kumimoji="0" sz="14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obligatoire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pour</a:t>
            </a:r>
            <a:r>
              <a:rPr kumimoji="0" sz="1400" b="0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les </a:t>
            </a:r>
            <a:r>
              <a:rPr kumimoji="0" sz="1400" b="0" i="0" u="none" strike="noStrike" kern="1200" cap="none" spc="-3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membres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la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commission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298450" marR="9525" lvl="0" indent="-285750" algn="l" defTabSz="914400" rtl="0" eaLnBrk="1" fontAlgn="auto" latinLnBrk="0" hangingPunct="1">
              <a:lnSpc>
                <a:spcPct val="91100"/>
              </a:lnSpc>
              <a:spcBef>
                <a:spcPts val="944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297815" algn="l"/>
                <a:tab pos="298450" algn="l"/>
              </a:tabLst>
              <a:defRPr/>
            </a:pP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Comptes-rendus,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et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documents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modifiés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si nécessaire,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envoyés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à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l’ensemble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des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membres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la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commission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pour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relecture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et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remarques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(si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pas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remarques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avant </a:t>
            </a:r>
            <a:r>
              <a:rPr kumimoji="0" sz="1400" b="0" i="0" u="none" strike="noStrike" kern="1200" cap="none" spc="-3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date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butoir,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CR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validé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et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transmis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par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les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représentants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des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commissions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à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leur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commission)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298450" marR="608965" lvl="0" indent="-285750" algn="l" defTabSz="914400" rtl="0" eaLnBrk="1" fontAlgn="auto" latinLnBrk="0" hangingPunct="1">
              <a:lnSpc>
                <a:spcPts val="1490"/>
              </a:lnSpc>
              <a:spcBef>
                <a:spcPts val="1025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297815" algn="l"/>
                <a:tab pos="298450" algn="l"/>
              </a:tabLst>
              <a:defRPr/>
            </a:pP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Comptes-rendus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envoyés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aux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membres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leurs </a:t>
            </a:r>
            <a:r>
              <a:rPr kumimoji="0" sz="1400" b="0" i="0" u="none" strike="noStrike" kern="1200" cap="none" spc="-3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commissions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respectives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par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les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représentants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298450" marR="177165" lvl="0" indent="-285750" algn="l" defTabSz="914400" rtl="0" eaLnBrk="1" fontAlgn="auto" latinLnBrk="0" hangingPunct="1">
              <a:lnSpc>
                <a:spcPts val="1510"/>
              </a:lnSpc>
              <a:spcBef>
                <a:spcPts val="990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297815" algn="l"/>
                <a:tab pos="298450" algn="l"/>
              </a:tabLst>
              <a:defRPr/>
            </a:pP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Préparation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la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présentation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au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Conseil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municipal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/ </a:t>
            </a:r>
            <a:r>
              <a:rPr kumimoji="0" sz="1400" b="0" i="0" u="none" strike="noStrike" kern="1200" cap="none" spc="-3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point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si nécessaire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au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moment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du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Conseil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municipal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78386" y="2292603"/>
            <a:ext cx="10388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Obligations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39797" y="1279652"/>
            <a:ext cx="1767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1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800" b="1" i="0" u="none" strike="noStrike" kern="1200" cap="none" spc="-10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8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6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</a:t>
            </a:r>
            <a:r>
              <a:rPr kumimoji="0" sz="1800" b="1" i="0" u="none" strike="noStrike" kern="1200" cap="none" spc="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8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9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800" b="1" i="0" u="none" strike="noStrike" kern="1200" cap="none" spc="-17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800" b="1" i="0" u="none" strike="noStrike" kern="1200" cap="none" spc="-1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800" b="1" i="0" u="none" strike="noStrike" kern="1200" cap="none" spc="-11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800" b="1" i="0" u="none" strike="noStrike" kern="1200" cap="none" spc="-1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800" b="1" i="0" u="none" strike="noStrike" kern="1200" cap="none" spc="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51322" y="346963"/>
            <a:ext cx="68840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95" dirty="0"/>
              <a:t>Les</a:t>
            </a:r>
            <a:r>
              <a:rPr spc="-130" dirty="0"/>
              <a:t> </a:t>
            </a:r>
            <a:r>
              <a:rPr spc="-360" dirty="0"/>
              <a:t>précisions</a:t>
            </a:r>
            <a:r>
              <a:rPr spc="-125" dirty="0"/>
              <a:t> </a:t>
            </a:r>
            <a:r>
              <a:rPr sz="900" spc="25" dirty="0">
                <a:latin typeface="Arial"/>
                <a:cs typeface="Arial"/>
              </a:rPr>
              <a:t>par</a:t>
            </a:r>
            <a:r>
              <a:rPr sz="900" spc="175" dirty="0">
                <a:latin typeface="Arial"/>
                <a:cs typeface="Arial"/>
              </a:rPr>
              <a:t> </a:t>
            </a:r>
            <a:r>
              <a:rPr sz="900" spc="45" dirty="0">
                <a:latin typeface="Arial"/>
                <a:cs typeface="Arial"/>
              </a:rPr>
              <a:t>rapport</a:t>
            </a:r>
            <a:r>
              <a:rPr sz="900" spc="170" dirty="0">
                <a:latin typeface="Arial"/>
                <a:cs typeface="Arial"/>
              </a:rPr>
              <a:t> </a:t>
            </a:r>
            <a:r>
              <a:rPr sz="900" spc="-15" dirty="0">
                <a:latin typeface="Arial"/>
                <a:cs typeface="Arial"/>
              </a:rPr>
              <a:t>à</a:t>
            </a:r>
            <a:r>
              <a:rPr sz="900" spc="170" dirty="0">
                <a:latin typeface="Arial"/>
                <a:cs typeface="Arial"/>
              </a:rPr>
              <a:t> </a:t>
            </a:r>
            <a:r>
              <a:rPr sz="900" spc="35" dirty="0">
                <a:latin typeface="Arial"/>
                <a:cs typeface="Arial"/>
              </a:rPr>
              <a:t>la</a:t>
            </a:r>
            <a:r>
              <a:rPr sz="900" spc="180" dirty="0">
                <a:latin typeface="Arial"/>
                <a:cs typeface="Arial"/>
              </a:rPr>
              <a:t> </a:t>
            </a:r>
            <a:r>
              <a:rPr sz="900" spc="-30" dirty="0">
                <a:latin typeface="Arial"/>
                <a:cs typeface="Arial"/>
              </a:rPr>
              <a:t>Co</a:t>
            </a:r>
            <a:r>
              <a:rPr sz="900" spc="-145" dirty="0">
                <a:latin typeface="Arial"/>
                <a:cs typeface="Arial"/>
              </a:rPr>
              <a:t> </a:t>
            </a:r>
            <a:r>
              <a:rPr sz="900" spc="20" dirty="0">
                <a:latin typeface="Arial"/>
                <a:cs typeface="Arial"/>
              </a:rPr>
              <a:t>M</a:t>
            </a:r>
            <a:r>
              <a:rPr sz="900" spc="175" dirty="0">
                <a:latin typeface="Arial"/>
                <a:cs typeface="Arial"/>
              </a:rPr>
              <a:t> </a:t>
            </a:r>
            <a:r>
              <a:rPr sz="900" spc="15" dirty="0">
                <a:latin typeface="Arial"/>
                <a:cs typeface="Arial"/>
              </a:rPr>
              <a:t>Symbio</a:t>
            </a:r>
            <a:r>
              <a:rPr sz="900" spc="-145" dirty="0">
                <a:latin typeface="Arial"/>
                <a:cs typeface="Arial"/>
              </a:rPr>
              <a:t> </a:t>
            </a:r>
            <a:r>
              <a:rPr sz="900" spc="20" dirty="0">
                <a:latin typeface="Arial"/>
                <a:cs typeface="Arial"/>
              </a:rPr>
              <a:t>M</a:t>
            </a:r>
            <a:r>
              <a:rPr sz="900" spc="180" dirty="0">
                <a:latin typeface="Arial"/>
                <a:cs typeface="Arial"/>
              </a:rPr>
              <a:t> </a:t>
            </a:r>
            <a:r>
              <a:rPr sz="900" spc="-15" dirty="0">
                <a:latin typeface="Arial"/>
                <a:cs typeface="Arial"/>
              </a:rPr>
              <a:t>du</a:t>
            </a:r>
            <a:r>
              <a:rPr sz="900" spc="170" dirty="0">
                <a:latin typeface="Arial"/>
                <a:cs typeface="Arial"/>
              </a:rPr>
              <a:t> </a:t>
            </a:r>
            <a:r>
              <a:rPr sz="900" spc="70" dirty="0">
                <a:latin typeface="Arial"/>
                <a:cs typeface="Arial"/>
              </a:rPr>
              <a:t>14</a:t>
            </a:r>
            <a:r>
              <a:rPr sz="900" spc="-155" dirty="0">
                <a:latin typeface="Arial"/>
                <a:cs typeface="Arial"/>
              </a:rPr>
              <a:t> </a:t>
            </a:r>
            <a:r>
              <a:rPr sz="900" spc="229" dirty="0">
                <a:latin typeface="Arial"/>
                <a:cs typeface="Arial"/>
              </a:rPr>
              <a:t>/</a:t>
            </a:r>
            <a:r>
              <a:rPr sz="900" spc="-145" dirty="0">
                <a:latin typeface="Arial"/>
                <a:cs typeface="Arial"/>
              </a:rPr>
              <a:t> </a:t>
            </a:r>
            <a:r>
              <a:rPr sz="900" spc="70" dirty="0">
                <a:latin typeface="Arial"/>
                <a:cs typeface="Arial"/>
              </a:rPr>
              <a:t>09</a:t>
            </a:r>
            <a:r>
              <a:rPr sz="900" spc="-155" dirty="0">
                <a:latin typeface="Arial"/>
                <a:cs typeface="Arial"/>
              </a:rPr>
              <a:t> </a:t>
            </a:r>
            <a:r>
              <a:rPr sz="900" spc="229" dirty="0">
                <a:latin typeface="Arial"/>
                <a:cs typeface="Arial"/>
              </a:rPr>
              <a:t>/</a:t>
            </a:r>
            <a:r>
              <a:rPr sz="900" spc="-145" dirty="0">
                <a:latin typeface="Arial"/>
                <a:cs typeface="Arial"/>
              </a:rPr>
              <a:t> </a:t>
            </a:r>
            <a:r>
              <a:rPr sz="900" spc="95" dirty="0">
                <a:latin typeface="Arial"/>
                <a:cs typeface="Arial"/>
              </a:rPr>
              <a:t>2024</a:t>
            </a:r>
            <a:endParaRPr sz="9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9796" y="1279652"/>
            <a:ext cx="4589780" cy="4660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204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-1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800" b="1" i="0" u="none" strike="noStrike" kern="1200" cap="none" spc="-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</a:t>
            </a:r>
            <a:r>
              <a:rPr kumimoji="0" sz="1800" b="1" i="0" u="none" strike="noStrike" kern="1200" cap="none" spc="-19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</a:t>
            </a:r>
            <a:r>
              <a:rPr kumimoji="0" sz="18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800" b="1" i="0" u="none" strike="noStrike" kern="1200" cap="none" spc="-1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-1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800" b="1" i="0" u="none" strike="noStrike" kern="1200" cap="none" spc="-37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…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0" marR="0" lvl="0" indent="0" algn="l" defTabSz="914400" rtl="0" eaLnBrk="1" fontAlgn="auto" latinLnBrk="0" hangingPunct="1">
              <a:lnSpc>
                <a:spcPct val="100000"/>
              </a:lnSpc>
              <a:spcBef>
                <a:spcPts val="14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37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…</a:t>
            </a:r>
            <a:r>
              <a:rPr kumimoji="0" sz="1800" b="1" i="0" u="none" strike="noStrike" kern="1200" cap="none" spc="-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à</a:t>
            </a:r>
            <a:r>
              <a:rPr kumimoji="0" sz="18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8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’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é</a:t>
            </a:r>
            <a:r>
              <a:rPr kumimoji="0" sz="1800" b="1" i="0" u="none" strike="noStrike" kern="1200" cap="none" spc="-6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800" b="1" i="0" u="none" strike="noStrike" kern="1200" cap="none" spc="-1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ll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800" b="1" i="0" u="none" strike="noStrike" kern="1200" cap="none" spc="-1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8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9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illa</a:t>
            </a:r>
            <a:r>
              <a:rPr kumimoji="0" sz="1800" b="1" i="0" u="none" strike="noStrike" kern="1200" cap="none" spc="-10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r>
              <a:rPr kumimoji="0" sz="1800" b="1" i="0" u="none" strike="noStrike" kern="1200" cap="none" spc="-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</a:t>
            </a:r>
            <a:r>
              <a:rPr kumimoji="0" sz="1800" b="1" i="0" u="none" strike="noStrike" kern="1200" cap="none" spc="-254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</a:t>
            </a:r>
            <a:r>
              <a:rPr kumimoji="0" sz="1800" b="1" i="0" u="none" strike="noStrike" kern="1200" cap="none" spc="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04139" marR="0" lvl="0" indent="0" algn="l" defTabSz="914400" rtl="0" eaLnBrk="1" fontAlgn="auto" latinLnBrk="0" hangingPunct="1">
              <a:lnSpc>
                <a:spcPct val="100000"/>
              </a:lnSpc>
              <a:spcBef>
                <a:spcPts val="12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8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1" i="0" u="none" strike="noStrike" kern="1200" cap="none" spc="-9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</a:t>
            </a:r>
            <a:r>
              <a:rPr kumimoji="0" sz="1600" b="1" i="0" u="none" strike="noStrike" kern="1200" cap="none" spc="-10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os</a:t>
            </a:r>
            <a:r>
              <a:rPr kumimoji="0" sz="1600" b="1" i="0" u="none" strike="noStrike" kern="1200" cap="none" spc="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-7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8989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15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389255" algn="l"/>
                <a:tab pos="389890" algn="l"/>
              </a:tabLst>
              <a:defRPr/>
            </a:pP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Rapport,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graphiques,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carte…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104775" marR="0" lvl="0" indent="0" algn="l" defTabSz="914400" rtl="0" eaLnBrk="1" fontAlgn="auto" latinLnBrk="0" hangingPunct="1">
              <a:lnSpc>
                <a:spcPct val="100000"/>
              </a:lnSpc>
              <a:spcBef>
                <a:spcPts val="10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6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1" i="0" u="none" strike="noStrike" kern="1200" cap="none" spc="1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600" b="1" i="0" u="none" strike="noStrike" kern="1200" cap="none" spc="-9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</a:t>
            </a:r>
            <a:r>
              <a:rPr kumimoji="0" sz="16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</a:t>
            </a:r>
            <a:r>
              <a:rPr kumimoji="0" sz="1600" b="1" i="0" u="none" strike="noStrike" kern="1200" cap="none" spc="-11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1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6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10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1" i="0" u="none" strike="noStrike" kern="1200" cap="none" spc="-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j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1" i="0" u="none" strike="noStrike" kern="1200" cap="none" spc="-10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x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90525" marR="0" lvl="0" indent="-286385" algn="l" defTabSz="914400" rtl="0" eaLnBrk="1" fontAlgn="auto" latinLnBrk="0" hangingPunct="1">
              <a:lnSpc>
                <a:spcPct val="100000"/>
              </a:lnSpc>
              <a:spcBef>
                <a:spcPts val="990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390525" algn="l"/>
                <a:tab pos="391160" algn="l"/>
              </a:tabLst>
              <a:defRPr/>
            </a:pP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Enjeux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développement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390525" marR="0" lvl="0" indent="-286385" algn="l" defTabSz="914400" rtl="0" eaLnBrk="1" fontAlgn="auto" latinLnBrk="0" hangingPunct="1">
              <a:lnSpc>
                <a:spcPct val="100000"/>
              </a:lnSpc>
              <a:spcBef>
                <a:spcPts val="820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390525" algn="l"/>
                <a:tab pos="391160" algn="l"/>
              </a:tabLst>
              <a:defRPr/>
            </a:pP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Stratégie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390525" marR="0" lvl="0" indent="-286385" algn="l" defTabSz="914400" rtl="0" eaLnBrk="1" fontAlgn="auto" latinLnBrk="0" hangingPunct="1">
              <a:lnSpc>
                <a:spcPct val="100000"/>
              </a:lnSpc>
              <a:spcBef>
                <a:spcPts val="815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390525" algn="l"/>
                <a:tab pos="391160" algn="l"/>
              </a:tabLst>
              <a:defRPr/>
            </a:pP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Construction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avec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les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élus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104139" marR="0" lvl="0" indent="0" algn="l" defTabSz="914400" rtl="0" eaLnBrk="1" fontAlgn="auto" latinLnBrk="0" hangingPunct="1">
              <a:lnSpc>
                <a:spcPct val="100000"/>
              </a:lnSpc>
              <a:spcBef>
                <a:spcPts val="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1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1" i="0" u="none" strike="noStrike" kern="1200" cap="none" spc="-10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’</a:t>
            </a:r>
            <a:r>
              <a:rPr kumimoji="0" sz="16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1" i="0" u="none" strike="noStrike" kern="1200" cap="none" spc="-7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1" i="0" u="none" strike="noStrike" kern="1200" cap="none" spc="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600" b="1" i="0" u="none" strike="noStrike" kern="1200" cap="none" spc="-10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89890" marR="579755" lvl="0" indent="-285750" algn="l" defTabSz="914400" rtl="0" eaLnBrk="1" fontAlgn="auto" latinLnBrk="0" hangingPunct="1">
              <a:lnSpc>
                <a:spcPts val="1510"/>
              </a:lnSpc>
              <a:spcBef>
                <a:spcPts val="490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389255" algn="l"/>
                <a:tab pos="389890" algn="l"/>
              </a:tabLst>
              <a:defRPr/>
            </a:pP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Fiches-projets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: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rendre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plus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lisible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possible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les </a:t>
            </a:r>
            <a:r>
              <a:rPr kumimoji="0" sz="1400" b="0" i="0" u="none" strike="noStrike" kern="1200" cap="none" spc="-3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conditions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réussite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chaque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action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389890" marR="5080" lvl="0" indent="-285750" algn="l" defTabSz="914400" rtl="0" eaLnBrk="1" fontAlgn="auto" latinLnBrk="0" hangingPunct="1">
              <a:lnSpc>
                <a:spcPct val="89300"/>
              </a:lnSpc>
              <a:spcBef>
                <a:spcPts val="975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389255" algn="l"/>
                <a:tab pos="389890" algn="l"/>
              </a:tabLst>
              <a:defRPr/>
            </a:pP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Paramètres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à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prendre en </a:t>
            </a:r>
            <a:r>
              <a:rPr kumimoji="0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compte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(</a:t>
            </a:r>
            <a:r>
              <a:rPr kumimoji="0" sz="1400" b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fondamentaux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,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temporalité,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acteurs,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enveloppe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et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dispositifs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financiers, </a:t>
            </a:r>
            <a:r>
              <a:rPr kumimoji="0" sz="1400" b="0" i="0" u="none" strike="noStrike" kern="1200" cap="none" spc="-3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indicateurs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d’évaluation…)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EBBE3F"/>
                </a:solidFill>
                <a:effectLst/>
                <a:uLnTx/>
                <a:uFillTx/>
                <a:latin typeface="Franklin Gothic Medium"/>
                <a:ea typeface="+mn-ea"/>
              </a:rPr>
              <a:pPr marL="381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sz="1100" b="0" i="0" u="none" strike="noStrike" kern="1200" cap="none" spc="0" normalizeH="0" baseline="0" noProof="0" dirty="0">
              <a:ln>
                <a:noFill/>
              </a:ln>
              <a:solidFill>
                <a:srgbClr val="EBBE3F"/>
              </a:solidFill>
              <a:effectLst/>
              <a:uLnTx/>
              <a:uFillTx/>
              <a:latin typeface="Franklin Gothic Medium"/>
              <a:ea typeface="+mn-e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1552667" y="6330168"/>
            <a:ext cx="3431928" cy="169918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r>
              <a:rPr lang="fr-FR" dirty="0"/>
              <a:t>Réunion publique / 6 décembre 2024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426197" y="2029459"/>
            <a:ext cx="41586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37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…</a:t>
            </a:r>
            <a:r>
              <a:rPr kumimoji="0" sz="1800" b="1" i="0" u="none" strike="noStrike" kern="1200" cap="none" spc="-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à</a:t>
            </a:r>
            <a:r>
              <a:rPr kumimoji="0" sz="18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8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’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é</a:t>
            </a:r>
            <a:r>
              <a:rPr kumimoji="0" sz="1800" b="1" i="0" u="none" strike="noStrike" kern="1200" cap="none" spc="-6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800" b="1" i="0" u="none" strike="noStrike" kern="1200" cap="none" spc="-1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ll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8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’</a:t>
            </a:r>
            <a:r>
              <a:rPr kumimoji="0" sz="1800" b="1" i="0" u="none" strike="noStrike" kern="1200" cap="none" spc="-1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800" b="1" i="0" u="none" strike="noStrike" kern="1200" cap="none" spc="-114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800" b="1" i="0" u="none" strike="noStrike" kern="1200" cap="none" spc="-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</a:t>
            </a:r>
            <a:r>
              <a:rPr kumimoji="0" sz="18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800" b="1" i="0" u="none" strike="noStrike" kern="1200" cap="none" spc="-1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800" b="1" i="0" u="none" strike="noStrike" kern="1200" cap="none" spc="-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j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8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r>
              <a:rPr kumimoji="0" sz="1800" b="1" i="0" u="none" strike="noStrike" kern="1200" cap="none" spc="-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9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800" b="1" i="0" u="none" strike="noStrike" kern="1200" cap="none" spc="-2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800" b="1" i="0" u="none" strike="noStrike" kern="1200" cap="none" spc="-1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800" b="1" i="0" u="none" strike="noStrike" kern="1200" cap="none" spc="-17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-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800" b="1" i="0" u="none" strike="noStrike" kern="1200" cap="none" spc="-1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8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800" b="1" i="0" u="none" strike="noStrike" kern="1200" cap="none" spc="-1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800" b="1" i="0" u="none" strike="noStrike" kern="1200" cap="none" spc="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8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-1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78386" y="2878835"/>
            <a:ext cx="4623435" cy="939800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298450" marR="140335" lvl="0" indent="-285750" algn="l" defTabSz="914400" rtl="0" eaLnBrk="1" fontAlgn="auto" latinLnBrk="0" hangingPunct="1">
              <a:lnSpc>
                <a:spcPts val="1510"/>
              </a:lnSpc>
              <a:spcBef>
                <a:spcPts val="290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297815" algn="l"/>
                <a:tab pos="298450" algn="l"/>
              </a:tabLst>
              <a:defRPr/>
            </a:pP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Base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cahier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des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charges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pour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lancer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l’étude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du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plan- </a:t>
            </a:r>
            <a:r>
              <a:rPr kumimoji="0" sz="1400" b="0" i="0" u="none" strike="noStrike" kern="1200" cap="none" spc="-3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guide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(marché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avec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équipe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pluridisciplinaire)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  <a:p>
            <a:pPr marL="298450" marR="5080" lvl="0" indent="-285750" algn="l" defTabSz="914400" rtl="0" eaLnBrk="1" fontAlgn="auto" latinLnBrk="0" hangingPunct="1">
              <a:lnSpc>
                <a:spcPts val="1510"/>
              </a:lnSpc>
              <a:spcBef>
                <a:spcPts val="990"/>
              </a:spcBef>
              <a:spcAft>
                <a:spcPts val="0"/>
              </a:spcAft>
              <a:buClrTx/>
              <a:buSzTx/>
              <a:buFont typeface="Wingdings"/>
              <a:buChar char=""/>
              <a:tabLst>
                <a:tab pos="297815" algn="l"/>
                <a:tab pos="298450" algn="l"/>
              </a:tabLst>
              <a:defRPr/>
            </a:pP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Chiffrage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du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coût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prévisionnel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des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projets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(à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corréler</a:t>
            </a:r>
            <a:r>
              <a:rPr kumimoji="0" sz="14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avec </a:t>
            </a:r>
            <a:r>
              <a:rPr kumimoji="0" sz="1400" b="0" i="0" u="none" strike="noStrike" kern="1200" cap="none" spc="-3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l’analyse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Franklin Gothic Medium"/>
              </a:rPr>
              <a:t> financière)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/>
              <a:ea typeface="+mn-ea"/>
              <a:cs typeface="Franklin Gothic Medium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78386" y="2509011"/>
            <a:ext cx="124904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1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600" b="1" i="0" u="none" strike="noStrike" kern="1200" cap="none" spc="1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’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10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1" i="0" u="none" strike="noStrike" kern="1200" cap="none" spc="-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j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1" i="0" u="none" strike="noStrike" kern="1200" cap="none" spc="-10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x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51322" y="346963"/>
            <a:ext cx="68840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95" dirty="0"/>
              <a:t>Les</a:t>
            </a:r>
            <a:r>
              <a:rPr spc="-130" dirty="0"/>
              <a:t> </a:t>
            </a:r>
            <a:r>
              <a:rPr spc="-360" dirty="0"/>
              <a:t>précisions</a:t>
            </a:r>
            <a:r>
              <a:rPr spc="-125" dirty="0"/>
              <a:t> </a:t>
            </a:r>
            <a:r>
              <a:rPr sz="900" spc="25" dirty="0">
                <a:latin typeface="Arial"/>
                <a:cs typeface="Arial"/>
              </a:rPr>
              <a:t>par</a:t>
            </a:r>
            <a:r>
              <a:rPr sz="900" spc="175" dirty="0">
                <a:latin typeface="Arial"/>
                <a:cs typeface="Arial"/>
              </a:rPr>
              <a:t> </a:t>
            </a:r>
            <a:r>
              <a:rPr sz="900" spc="45" dirty="0">
                <a:latin typeface="Arial"/>
                <a:cs typeface="Arial"/>
              </a:rPr>
              <a:t>rapport</a:t>
            </a:r>
            <a:r>
              <a:rPr sz="900" spc="170" dirty="0">
                <a:latin typeface="Arial"/>
                <a:cs typeface="Arial"/>
              </a:rPr>
              <a:t> </a:t>
            </a:r>
            <a:r>
              <a:rPr sz="900" spc="-15" dirty="0">
                <a:latin typeface="Arial"/>
                <a:cs typeface="Arial"/>
              </a:rPr>
              <a:t>à</a:t>
            </a:r>
            <a:r>
              <a:rPr sz="900" spc="170" dirty="0">
                <a:latin typeface="Arial"/>
                <a:cs typeface="Arial"/>
              </a:rPr>
              <a:t> </a:t>
            </a:r>
            <a:r>
              <a:rPr sz="900" spc="35" dirty="0">
                <a:latin typeface="Arial"/>
                <a:cs typeface="Arial"/>
              </a:rPr>
              <a:t>la</a:t>
            </a:r>
            <a:r>
              <a:rPr sz="900" spc="180" dirty="0">
                <a:latin typeface="Arial"/>
                <a:cs typeface="Arial"/>
              </a:rPr>
              <a:t> </a:t>
            </a:r>
            <a:r>
              <a:rPr sz="900" spc="-30" dirty="0">
                <a:latin typeface="Arial"/>
                <a:cs typeface="Arial"/>
              </a:rPr>
              <a:t>Co</a:t>
            </a:r>
            <a:r>
              <a:rPr sz="900" spc="-145" dirty="0">
                <a:latin typeface="Arial"/>
                <a:cs typeface="Arial"/>
              </a:rPr>
              <a:t> </a:t>
            </a:r>
            <a:r>
              <a:rPr sz="900" spc="20" dirty="0">
                <a:latin typeface="Arial"/>
                <a:cs typeface="Arial"/>
              </a:rPr>
              <a:t>M</a:t>
            </a:r>
            <a:r>
              <a:rPr sz="900" spc="175" dirty="0">
                <a:latin typeface="Arial"/>
                <a:cs typeface="Arial"/>
              </a:rPr>
              <a:t> </a:t>
            </a:r>
            <a:r>
              <a:rPr sz="900" spc="15" dirty="0">
                <a:latin typeface="Arial"/>
                <a:cs typeface="Arial"/>
              </a:rPr>
              <a:t>Symbio</a:t>
            </a:r>
            <a:r>
              <a:rPr sz="900" spc="-145" dirty="0">
                <a:latin typeface="Arial"/>
                <a:cs typeface="Arial"/>
              </a:rPr>
              <a:t> </a:t>
            </a:r>
            <a:r>
              <a:rPr sz="900" spc="20" dirty="0">
                <a:latin typeface="Arial"/>
                <a:cs typeface="Arial"/>
              </a:rPr>
              <a:t>M</a:t>
            </a:r>
            <a:r>
              <a:rPr sz="900" spc="180" dirty="0">
                <a:latin typeface="Arial"/>
                <a:cs typeface="Arial"/>
              </a:rPr>
              <a:t> </a:t>
            </a:r>
            <a:r>
              <a:rPr sz="900" spc="-15" dirty="0">
                <a:latin typeface="Arial"/>
                <a:cs typeface="Arial"/>
              </a:rPr>
              <a:t>du</a:t>
            </a:r>
            <a:r>
              <a:rPr sz="900" spc="170" dirty="0">
                <a:latin typeface="Arial"/>
                <a:cs typeface="Arial"/>
              </a:rPr>
              <a:t> </a:t>
            </a:r>
            <a:r>
              <a:rPr sz="900" spc="70" dirty="0">
                <a:latin typeface="Arial"/>
                <a:cs typeface="Arial"/>
              </a:rPr>
              <a:t>14</a:t>
            </a:r>
            <a:r>
              <a:rPr sz="900" spc="-155" dirty="0">
                <a:latin typeface="Arial"/>
                <a:cs typeface="Arial"/>
              </a:rPr>
              <a:t> </a:t>
            </a:r>
            <a:r>
              <a:rPr sz="900" spc="229" dirty="0">
                <a:latin typeface="Arial"/>
                <a:cs typeface="Arial"/>
              </a:rPr>
              <a:t>/</a:t>
            </a:r>
            <a:r>
              <a:rPr sz="900" spc="-145" dirty="0">
                <a:latin typeface="Arial"/>
                <a:cs typeface="Arial"/>
              </a:rPr>
              <a:t> </a:t>
            </a:r>
            <a:r>
              <a:rPr sz="900" spc="70" dirty="0">
                <a:latin typeface="Arial"/>
                <a:cs typeface="Arial"/>
              </a:rPr>
              <a:t>09</a:t>
            </a:r>
            <a:r>
              <a:rPr sz="900" spc="-155" dirty="0">
                <a:latin typeface="Arial"/>
                <a:cs typeface="Arial"/>
              </a:rPr>
              <a:t> </a:t>
            </a:r>
            <a:r>
              <a:rPr sz="900" spc="229" dirty="0">
                <a:latin typeface="Arial"/>
                <a:cs typeface="Arial"/>
              </a:rPr>
              <a:t>/</a:t>
            </a:r>
            <a:r>
              <a:rPr sz="900" spc="-145" dirty="0">
                <a:latin typeface="Arial"/>
                <a:cs typeface="Arial"/>
              </a:rPr>
              <a:t> </a:t>
            </a:r>
            <a:r>
              <a:rPr sz="900" spc="95" dirty="0">
                <a:latin typeface="Arial"/>
                <a:cs typeface="Arial"/>
              </a:rPr>
              <a:t>2024</a:t>
            </a:r>
            <a:endParaRPr sz="9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1322" y="346963"/>
            <a:ext cx="38620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65" dirty="0"/>
              <a:t>L</a:t>
            </a:r>
            <a:r>
              <a:rPr spc="-390" dirty="0"/>
              <a:t>e</a:t>
            </a:r>
            <a:r>
              <a:rPr spc="-434" dirty="0"/>
              <a:t>s</a:t>
            </a:r>
            <a:r>
              <a:rPr spc="-135" dirty="0"/>
              <a:t> </a:t>
            </a:r>
            <a:r>
              <a:rPr spc="-480" dirty="0"/>
              <a:t>p</a:t>
            </a:r>
            <a:r>
              <a:rPr spc="-335" dirty="0"/>
              <a:t>r</a:t>
            </a:r>
            <a:r>
              <a:rPr spc="-480" dirty="0"/>
              <a:t>é</a:t>
            </a:r>
            <a:r>
              <a:rPr spc="-185" dirty="0"/>
              <a:t>c</a:t>
            </a:r>
            <a:r>
              <a:rPr spc="-190" dirty="0"/>
              <a:t>i</a:t>
            </a:r>
            <a:r>
              <a:rPr spc="-340" dirty="0"/>
              <a:t>s</a:t>
            </a:r>
            <a:r>
              <a:rPr spc="-190" dirty="0"/>
              <a:t>i</a:t>
            </a:r>
            <a:r>
              <a:rPr spc="-450" dirty="0"/>
              <a:t>o</a:t>
            </a:r>
            <a:r>
              <a:rPr spc="-495" dirty="0"/>
              <a:t>n</a:t>
            </a:r>
            <a:r>
              <a:rPr spc="-434" dirty="0"/>
              <a:t>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9797" y="1279652"/>
            <a:ext cx="9255760" cy="43157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204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8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é</a:t>
            </a:r>
            <a:r>
              <a:rPr kumimoji="0" sz="18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8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800" b="1" i="0" u="none" strike="noStrike" kern="1200" cap="none" spc="-6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800" b="1" i="0" u="none" strike="noStrike" kern="1200" cap="none" spc="-1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459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sz="1800" b="1" i="0" u="none" strike="noStrike" kern="1200" cap="none" spc="-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204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800" b="1" i="0" u="none" strike="noStrike" kern="1200" cap="none" spc="-1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8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8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8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185035" marR="1880870" lvl="0" indent="802005" algn="l" defTabSz="914400" rtl="0" eaLnBrk="1" fontAlgn="auto" latinLnBrk="0" hangingPunct="1">
              <a:lnSpc>
                <a:spcPts val="6070"/>
              </a:lnSpc>
              <a:spcBef>
                <a:spcPts val="7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114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</a:t>
            </a:r>
            <a:r>
              <a:rPr kumimoji="0" sz="1600" b="1" i="0" u="none" strike="noStrike" kern="1200" cap="none" spc="-1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6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1" u="none" strike="noStrike" kern="1200" cap="none" spc="-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</a:t>
            </a:r>
            <a:r>
              <a:rPr kumimoji="0" sz="1600" b="1" i="1" u="none" strike="noStrike" kern="1200" cap="none" spc="-1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600" b="1" i="1" u="none" strike="noStrike" kern="1200" cap="none" spc="-10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1" i="1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600" b="1" i="1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1" i="1" u="none" strike="noStrike" kern="1200" cap="none" spc="-1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1" i="1" u="none" strike="noStrike" kern="1200" cap="none" spc="-6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1" u="none" strike="noStrike" kern="1200" cap="none" spc="-10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1" i="1" u="none" strike="noStrike" kern="1200" cap="none" spc="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1" i="1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1" i="1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1" i="1" u="none" strike="noStrike" kern="1200" cap="none" spc="-1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x</a:t>
            </a:r>
            <a:r>
              <a:rPr kumimoji="0" sz="1600" b="1" i="1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1" u="none" strike="noStrike" kern="1200" cap="none" spc="26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sz="1600" b="1" i="1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3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’</a:t>
            </a:r>
            <a:r>
              <a:rPr kumimoji="0" sz="16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1" i="0" u="none" strike="noStrike" kern="1200" cap="none" spc="-10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1" i="0" u="none" strike="noStrike" kern="1200" cap="none" spc="-11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600" b="1" i="0" u="none" strike="noStrike" kern="1200" cap="none" spc="-10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</a:t>
            </a:r>
            <a:r>
              <a:rPr kumimoji="0" sz="1600" b="1" i="0" u="none" strike="noStrike" kern="1200" cap="none" spc="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-11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q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  </a:t>
            </a:r>
            <a:r>
              <a:rPr kumimoji="0" sz="16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Déclinaisons</a:t>
            </a:r>
            <a:r>
              <a:rPr kumimoji="0" sz="16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409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Thématiques</a:t>
            </a:r>
            <a:r>
              <a:rPr kumimoji="0" sz="16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7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(CoM</a:t>
            </a:r>
            <a:r>
              <a:rPr kumimoji="0" sz="16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9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SymbioM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10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14/09/2024)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6545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1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1" i="0" u="none" strike="noStrike" kern="1200" cap="none" spc="-9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</a:t>
            </a:r>
            <a:r>
              <a:rPr kumimoji="0" sz="1600" b="1" i="0" u="none" strike="noStrike" kern="1200" cap="none" spc="-10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os</a:t>
            </a:r>
            <a:r>
              <a:rPr kumimoji="0" sz="1600" b="1" i="0" u="none" strike="noStrike" kern="1200" cap="none" spc="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-7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9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600" b="1" i="0" u="none" strike="noStrike" kern="1200" cap="none" spc="-11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r>
              <a:rPr kumimoji="0" sz="16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409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sz="16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6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10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1" i="0" u="none" strike="noStrike" kern="1200" cap="none" spc="-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j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1" i="0" u="none" strike="noStrike" kern="1200" cap="none" spc="-10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x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600" b="1" i="0" u="none" strike="noStrike" kern="1200" cap="none" spc="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1" i="0" u="none" strike="noStrike" kern="1200" cap="none" spc="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é</a:t>
            </a:r>
            <a:r>
              <a:rPr kumimoji="0" sz="1600" b="1" i="0" u="none" strike="noStrike" kern="1200" cap="none" spc="-9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6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</a:t>
            </a:r>
            <a:r>
              <a:rPr kumimoji="0" sz="1600" b="1" i="0" u="none" strike="noStrike" kern="1200" cap="none" spc="-1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1" i="0" u="none" strike="noStrike" kern="1200" cap="none" spc="-1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600" b="1" i="0" u="none" strike="noStrike" kern="1200" cap="none" spc="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80" normalizeH="0" baseline="0" noProof="0" dirty="0" err="1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600" b="1" i="0" u="none" strike="noStrike" kern="1200" cap="none" spc="-145" normalizeH="0" baseline="0" noProof="0" dirty="0" err="1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600" b="1" i="0" u="none" strike="noStrike" kern="1200" cap="none" spc="-100" normalizeH="0" baseline="0" noProof="0" dirty="0" err="1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1" i="0" u="none" strike="noStrike" kern="1200" cap="none" spc="-110" normalizeH="0" baseline="0" noProof="0" dirty="0" err="1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r>
              <a:rPr kumimoji="0" sz="1600" b="1" i="0" u="none" strike="noStrike" kern="1200" cap="none" spc="-25" normalizeH="0" baseline="0" noProof="0" dirty="0" err="1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1" i="0" u="none" strike="noStrike" kern="1200" cap="none" spc="-120" normalizeH="0" baseline="0" noProof="0" dirty="0" err="1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600" b="1" i="0" u="none" strike="noStrike" kern="1200" cap="none" spc="40" normalizeH="0" baseline="0" noProof="0" dirty="0" err="1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sz="1600" b="1" i="0" u="none" strike="noStrike" kern="1200" cap="none" spc="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6</a:t>
            </a:r>
            <a:r>
              <a:rPr kumimoji="0" lang="fr-FR" sz="1600" b="1" i="0" u="none" strike="noStrike" kern="1200" cap="none" spc="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sz="1600" b="1" i="0" u="none" strike="noStrike" kern="1200" cap="none" spc="6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sz="1600" b="1" i="0" u="none" strike="noStrike" kern="1200" cap="none" spc="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lang="fr-FR" sz="1600" b="1" i="0" u="none" strike="noStrike" kern="1200" cap="none" spc="41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sz="1600" b="1" i="0" u="none" strike="noStrike" kern="1200" cap="none" spc="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</a:t>
            </a:r>
            <a:r>
              <a:rPr kumimoji="0" sz="1600" b="1" i="0" u="none" strike="noStrike" kern="1200" cap="none" spc="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sz="1600" b="1" i="0" u="none" strike="noStrike" kern="1200" cap="none" spc="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</a:t>
            </a:r>
            <a:r>
              <a:rPr kumimoji="0" sz="1600" b="1" i="0" u="none" strike="noStrike" kern="1200" cap="none" spc="-6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10515" marR="5080" lvl="0" indent="0" algn="ctr" defTabSz="914400" rtl="0" eaLnBrk="1" fontAlgn="auto" latinLnBrk="0" hangingPunct="1">
              <a:lnSpc>
                <a:spcPct val="14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45" normalizeH="0" baseline="0" noProof="0" dirty="0" err="1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Définition</a:t>
            </a:r>
            <a:r>
              <a:rPr kumimoji="0" lang="fr-FR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lang="fr-FR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45" normalizeH="0" baseline="0" noProof="0" dirty="0" err="1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Hiérarchisation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0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7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projets</a:t>
            </a:r>
            <a:r>
              <a:rPr kumimoji="0" sz="1600" b="1" i="0" u="none" strike="noStrike" kern="1200" cap="none" spc="-2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409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7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Fiches-</a:t>
            </a:r>
            <a:r>
              <a:rPr kumimoji="0" sz="1600" b="1" i="0" u="none" strike="noStrike" kern="1200" cap="none" spc="-75" normalizeH="0" baseline="0" noProof="0" dirty="0" err="1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projets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lang="fr-FR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35" normalizeH="0" baseline="0" noProof="0" dirty="0" err="1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Analyse</a:t>
            </a:r>
            <a:r>
              <a:rPr kumimoji="0" sz="16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financière</a:t>
            </a:r>
            <a:r>
              <a:rPr kumimoji="0" sz="1600" b="1" i="0" u="none" strike="noStrike" kern="1200" cap="none" spc="-3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409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Participation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8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citoyenne </a:t>
            </a:r>
            <a:r>
              <a:rPr kumimoji="0" sz="1600" b="1" i="0" u="none" strike="noStrike" kern="1200" cap="none" spc="-42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(finalisation </a:t>
            </a:r>
            <a:r>
              <a:rPr kumimoji="0" sz="1600" b="1" i="0" u="none" strike="noStrike" kern="1200" cap="none" spc="-6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mi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7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septembre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2025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–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6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9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mois</a:t>
            </a:r>
            <a:r>
              <a:rPr kumimoji="0" sz="16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7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avant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7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les</a:t>
            </a:r>
            <a:r>
              <a:rPr kumimoji="0" sz="16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6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élections)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6545" marR="0" lvl="0" indent="0" algn="ctr" defTabSz="914400" rtl="0" eaLnBrk="1" fontAlgn="auto" latinLnBrk="0" hangingPunct="1">
              <a:lnSpc>
                <a:spcPct val="100000"/>
              </a:lnSpc>
              <a:spcBef>
                <a:spcPts val="15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6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Attribution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0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sz="16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7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projets</a:t>
            </a:r>
            <a:r>
              <a:rPr kumimoji="0" sz="1600" b="1" i="0" u="none" strike="noStrike" kern="1200" cap="none" spc="-4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7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par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9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commission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7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spécifique</a:t>
            </a:r>
            <a:r>
              <a:rPr kumimoji="0" sz="1600" b="1" i="0" u="none" strike="noStrike" kern="1200" cap="none" spc="-5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409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8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bureau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75" normalizeH="0" baseline="0" noProof="0" dirty="0">
                <a:ln>
                  <a:noFill/>
                </a:ln>
                <a:solidFill>
                  <a:srgbClr val="3680A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d’études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716427" y="2367300"/>
            <a:ext cx="1905" cy="418465"/>
          </a:xfrm>
          <a:custGeom>
            <a:avLst/>
            <a:gdLst/>
            <a:ahLst/>
            <a:cxnLst/>
            <a:rect l="l" t="t" r="r" b="b"/>
            <a:pathLst>
              <a:path w="1904" h="418464">
                <a:moveTo>
                  <a:pt x="1581" y="0"/>
                </a:moveTo>
                <a:lnTo>
                  <a:pt x="0" y="418014"/>
                </a:lnTo>
              </a:path>
            </a:pathLst>
          </a:custGeom>
          <a:ln w="38100">
            <a:solidFill>
              <a:srgbClr val="3680A7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716427" y="3137320"/>
            <a:ext cx="1905" cy="418465"/>
          </a:xfrm>
          <a:custGeom>
            <a:avLst/>
            <a:gdLst/>
            <a:ahLst/>
            <a:cxnLst/>
            <a:rect l="l" t="t" r="r" b="b"/>
            <a:pathLst>
              <a:path w="1904" h="418464">
                <a:moveTo>
                  <a:pt x="1581" y="0"/>
                </a:moveTo>
                <a:lnTo>
                  <a:pt x="0" y="418014"/>
                </a:lnTo>
              </a:path>
            </a:pathLst>
          </a:custGeom>
          <a:ln w="38100">
            <a:solidFill>
              <a:srgbClr val="3680A7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716426" y="4860757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1" y="372979"/>
                </a:lnTo>
              </a:path>
            </a:pathLst>
          </a:custGeom>
          <a:ln w="38100">
            <a:solidFill>
              <a:srgbClr val="3680A7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716427" y="3799056"/>
            <a:ext cx="1905" cy="418465"/>
          </a:xfrm>
          <a:custGeom>
            <a:avLst/>
            <a:gdLst/>
            <a:ahLst/>
            <a:cxnLst/>
            <a:rect l="l" t="t" r="r" b="b"/>
            <a:pathLst>
              <a:path w="1904" h="418464">
                <a:moveTo>
                  <a:pt x="1581" y="0"/>
                </a:moveTo>
                <a:lnTo>
                  <a:pt x="0" y="418014"/>
                </a:lnTo>
              </a:path>
            </a:pathLst>
          </a:custGeom>
          <a:ln w="38100">
            <a:solidFill>
              <a:srgbClr val="3680A7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EBBE3F"/>
                </a:solidFill>
                <a:effectLst/>
                <a:uLnTx/>
                <a:uFillTx/>
                <a:latin typeface="Franklin Gothic Medium"/>
                <a:ea typeface="+mn-ea"/>
              </a:rPr>
              <a:pPr marL="381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sz="1100" b="0" i="0" u="none" strike="noStrike" kern="1200" cap="none" spc="0" normalizeH="0" baseline="0" noProof="0" dirty="0">
              <a:ln>
                <a:noFill/>
              </a:ln>
              <a:solidFill>
                <a:srgbClr val="EBBE3F"/>
              </a:solidFill>
              <a:effectLst/>
              <a:uLnTx/>
              <a:uFillTx/>
              <a:latin typeface="Franklin Gothic Medium"/>
              <a:ea typeface="+mn-e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1552667" y="6330168"/>
            <a:ext cx="3465382" cy="169918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r>
              <a:rPr lang="fr-FR" dirty="0"/>
              <a:t>Réunion publique / 6 décembre 2024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Synthèse du diagnostic territorial</a:t>
            </a:r>
            <a:br>
              <a:rPr lang="fr-FR" dirty="0"/>
            </a:br>
            <a:r>
              <a:rPr lang="fr-FR" dirty="0"/>
              <a:t>Montlaur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252123" y="3236979"/>
            <a:ext cx="6419940" cy="644575"/>
          </a:xfrm>
        </p:spPr>
        <p:txBody>
          <a:bodyPr/>
          <a:lstStyle/>
          <a:p>
            <a:r>
              <a:rPr lang="fr-FR" sz="3733" dirty="0"/>
              <a:t>Atelier du 16 novembre 2024</a:t>
            </a:r>
          </a:p>
        </p:txBody>
      </p:sp>
      <p:pic>
        <p:nvPicPr>
          <p:cNvPr id="1026" name="Picture 2" descr="Haute-Garonne | Les CAUE d'Occitanie">
            <a:extLst>
              <a:ext uri="{FF2B5EF4-FFF2-40B4-BE49-F238E27FC236}">
                <a16:creationId xmlns:a16="http://schemas.microsoft.com/office/drawing/2014/main" id="{B803E5D5-D4CE-4D42-818F-311F1BBD7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49" y="4864387"/>
            <a:ext cx="1878244" cy="173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52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DBEA20-9002-46BB-BDEE-748AEC042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7"/>
            <a:ext cx="11247040" cy="1143000"/>
          </a:xfrm>
        </p:spPr>
        <p:txBody>
          <a:bodyPr/>
          <a:lstStyle/>
          <a:p>
            <a:r>
              <a:rPr lang="fr-FR" sz="3200" dirty="0"/>
              <a:t>Une commune attractive, jeune et familiale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3FFF958-7E94-43A6-9257-2F5C030AE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328411C-2FE4-4AE5-A001-E093848015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10133" y="1509184"/>
            <a:ext cx="6446507" cy="3195472"/>
          </a:xfrm>
        </p:spPr>
        <p:txBody>
          <a:bodyPr/>
          <a:lstStyle/>
          <a:p>
            <a:pPr marL="598988" lvl="1" indent="-355582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dirty="0">
                <a:solidFill>
                  <a:srgbClr val="3680A7"/>
                </a:solidFill>
              </a:rPr>
              <a:t>En 2021, </a:t>
            </a:r>
            <a:r>
              <a:rPr lang="fr-FR" sz="1867" b="1" dirty="0">
                <a:solidFill>
                  <a:srgbClr val="3680A7"/>
                </a:solidFill>
              </a:rPr>
              <a:t>1 791 habitants</a:t>
            </a:r>
          </a:p>
          <a:p>
            <a:pPr marL="598988" lvl="1" indent="-355582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dirty="0">
                <a:solidFill>
                  <a:srgbClr val="3680A7"/>
                </a:solidFill>
              </a:rPr>
              <a:t>Une forte croissance démographique : </a:t>
            </a:r>
            <a:r>
              <a:rPr lang="fr-FR" sz="1867" b="1" dirty="0">
                <a:solidFill>
                  <a:srgbClr val="3680A7"/>
                </a:solidFill>
              </a:rPr>
              <a:t>+14% entre 2015-2021</a:t>
            </a:r>
          </a:p>
          <a:p>
            <a:pPr marL="598988" lvl="1" indent="-355582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dirty="0">
                <a:solidFill>
                  <a:srgbClr val="3680A7"/>
                </a:solidFill>
              </a:rPr>
              <a:t>Une population jeune : </a:t>
            </a:r>
            <a:r>
              <a:rPr lang="fr-FR" sz="1867" b="1" dirty="0">
                <a:solidFill>
                  <a:srgbClr val="3680A7"/>
                </a:solidFill>
              </a:rPr>
              <a:t>29% de jeunes – 20 ans</a:t>
            </a:r>
          </a:p>
          <a:p>
            <a:pPr marL="598988" lvl="1" indent="-355582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b="1" dirty="0">
                <a:solidFill>
                  <a:srgbClr val="3680A7"/>
                </a:solidFill>
              </a:rPr>
              <a:t>13% de personnes âgées </a:t>
            </a:r>
            <a:r>
              <a:rPr lang="fr-FR" sz="1867" dirty="0">
                <a:solidFill>
                  <a:srgbClr val="3680A7"/>
                </a:solidFill>
              </a:rPr>
              <a:t>de plus de 65 ans</a:t>
            </a:r>
          </a:p>
          <a:p>
            <a:pPr marL="598988" lvl="1" indent="-355582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b="1" dirty="0">
                <a:solidFill>
                  <a:srgbClr val="3680A7"/>
                </a:solidFill>
              </a:rPr>
              <a:t>Une population installée  </a:t>
            </a:r>
            <a:r>
              <a:rPr lang="fr-FR" sz="1867" dirty="0">
                <a:solidFill>
                  <a:srgbClr val="3680A7"/>
                </a:solidFill>
              </a:rPr>
              <a:t>: 43,5% des habitants ont emménagé depuis  + 10 ans et ¾ depuis au moins 5 ans.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F83836C-6BD2-4809-8598-8EE3540A09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1" y="1316765"/>
            <a:ext cx="4096759" cy="319547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318F84A-2430-43B3-B910-D73E34211D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6447" y="4328010"/>
            <a:ext cx="3264363" cy="225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4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F27864-2E4E-4509-B3BB-DB74C6AB6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/>
              <a:t>Une commune rurale qui s’est beaucoup développée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D8D8C15-067C-48A1-8B5C-FF75F907C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5E0C127-2DE1-48A7-B183-4A72C7B2C8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4499" y="1509911"/>
            <a:ext cx="5502567" cy="4415367"/>
          </a:xfrm>
        </p:spPr>
        <p:txBody>
          <a:bodyPr/>
          <a:lstStyle/>
          <a:p>
            <a:pPr marL="457189" indent="-457189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fr-FR" sz="1867" dirty="0">
                <a:solidFill>
                  <a:srgbClr val="3680A7"/>
                </a:solidFill>
              </a:rPr>
              <a:t>Un rythme de construction élevé : </a:t>
            </a:r>
            <a:r>
              <a:rPr lang="fr-FR" sz="1867" b="1" dirty="0">
                <a:solidFill>
                  <a:srgbClr val="3680A7"/>
                </a:solidFill>
              </a:rPr>
              <a:t>+279 logements entre 2010-2019 </a:t>
            </a:r>
            <a:r>
              <a:rPr lang="fr-FR" sz="1867" dirty="0">
                <a:solidFill>
                  <a:srgbClr val="3680A7"/>
                </a:solidFill>
              </a:rPr>
              <a:t>soit 28 lgts/an en moyenne</a:t>
            </a:r>
          </a:p>
          <a:p>
            <a:pPr marL="457189" indent="-457189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fr-FR" sz="1867" dirty="0">
                <a:solidFill>
                  <a:srgbClr val="3680A7"/>
                </a:solidFill>
              </a:rPr>
              <a:t>Un modèle de développement urbain orienté vers la </a:t>
            </a:r>
            <a:r>
              <a:rPr lang="fr-FR" sz="1867" b="1" dirty="0">
                <a:solidFill>
                  <a:srgbClr val="3680A7"/>
                </a:solidFill>
              </a:rPr>
              <a:t>maison individuelle </a:t>
            </a:r>
            <a:r>
              <a:rPr lang="fr-FR" sz="1867" dirty="0">
                <a:solidFill>
                  <a:srgbClr val="3680A7"/>
                </a:solidFill>
              </a:rPr>
              <a:t>en accession à la propriété</a:t>
            </a:r>
          </a:p>
          <a:p>
            <a:pPr marL="457189" indent="-457189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fr-FR" sz="1867" dirty="0">
                <a:solidFill>
                  <a:srgbClr val="3680A7"/>
                </a:solidFill>
              </a:rPr>
              <a:t>Un </a:t>
            </a:r>
            <a:r>
              <a:rPr lang="fr-FR" sz="1867" b="1" dirty="0">
                <a:solidFill>
                  <a:srgbClr val="3680A7"/>
                </a:solidFill>
              </a:rPr>
              <a:t>effort de diversification </a:t>
            </a:r>
            <a:r>
              <a:rPr lang="fr-FR" sz="1867" dirty="0">
                <a:solidFill>
                  <a:srgbClr val="3680A7"/>
                </a:solidFill>
              </a:rPr>
              <a:t>depuis 2010 : 109 lgts en accession abordable et 40 LLS</a:t>
            </a:r>
          </a:p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F588EE8-E707-4886-9CDE-DE4C17B5BCC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8" y="1440160"/>
            <a:ext cx="6449809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3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F27864-2E4E-4509-B3BB-DB74C6AB6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/>
              <a:t>Une commune divisée entre plusieurs hameaux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D8D8C15-067C-48A1-8B5C-FF75F907C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19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B63260C-4926-4C3E-A14E-8EDCC75472C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72" y="1267411"/>
            <a:ext cx="6588813" cy="466308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CD39B1F-8C33-4507-A534-8C8B6F5F427F}"/>
              </a:ext>
            </a:extLst>
          </p:cNvPr>
          <p:cNvSpPr txBox="1"/>
          <p:nvPr/>
        </p:nvSpPr>
        <p:spPr>
          <a:xfrm>
            <a:off x="2001218" y="2704691"/>
            <a:ext cx="88381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Bourg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D177D71-195F-4802-8304-447C36527A22}"/>
              </a:ext>
            </a:extLst>
          </p:cNvPr>
          <p:cNvSpPr txBox="1"/>
          <p:nvPr/>
        </p:nvSpPr>
        <p:spPr>
          <a:xfrm>
            <a:off x="4690822" y="2642338"/>
            <a:ext cx="110673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Loubers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16828B3-943B-41B5-8896-CAE08EF0EFFC}"/>
              </a:ext>
            </a:extLst>
          </p:cNvPr>
          <p:cNvSpPr txBox="1"/>
          <p:nvPr/>
        </p:nvSpPr>
        <p:spPr>
          <a:xfrm>
            <a:off x="2918548" y="4748806"/>
            <a:ext cx="130765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67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Turmente</a:t>
            </a:r>
            <a:endParaRPr lang="fr-FR" sz="18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A681869-9FB7-46D3-9F45-321929864B59}"/>
              </a:ext>
            </a:extLst>
          </p:cNvPr>
          <p:cNvSpPr txBox="1"/>
          <p:nvPr/>
        </p:nvSpPr>
        <p:spPr>
          <a:xfrm>
            <a:off x="4463819" y="3622767"/>
            <a:ext cx="124367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67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Maravals</a:t>
            </a:r>
            <a:endParaRPr lang="fr-FR" sz="18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18387F5-34EC-46F6-B518-BF7BA757C005}"/>
              </a:ext>
            </a:extLst>
          </p:cNvPr>
          <p:cNvSpPr txBox="1"/>
          <p:nvPr/>
        </p:nvSpPr>
        <p:spPr>
          <a:xfrm>
            <a:off x="3576968" y="2909875"/>
            <a:ext cx="116541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67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Ratabou</a:t>
            </a:r>
            <a:endParaRPr lang="fr-FR" sz="18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417AC76-A5B8-40B5-91DD-E32F82957E0D}"/>
              </a:ext>
            </a:extLst>
          </p:cNvPr>
          <p:cNvSpPr txBox="1"/>
          <p:nvPr/>
        </p:nvSpPr>
        <p:spPr>
          <a:xfrm>
            <a:off x="1592598" y="1493642"/>
            <a:ext cx="132595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67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Pepouzou</a:t>
            </a:r>
            <a:endParaRPr lang="fr-FR" sz="18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07A2FF29-5A6D-4D90-A58C-8E45E59F4C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674" y="1413901"/>
            <a:ext cx="4839977" cy="4415367"/>
          </a:xfrm>
        </p:spPr>
        <p:txBody>
          <a:bodyPr/>
          <a:lstStyle/>
          <a:p>
            <a:pPr marL="457189" indent="-457189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fr-FR" sz="1867" dirty="0">
                <a:solidFill>
                  <a:srgbClr val="3680A7"/>
                </a:solidFill>
              </a:rPr>
              <a:t>Un </a:t>
            </a:r>
            <a:r>
              <a:rPr lang="fr-FR" sz="1867" b="1" dirty="0">
                <a:solidFill>
                  <a:srgbClr val="3680A7"/>
                </a:solidFill>
              </a:rPr>
              <a:t>urbanisme dispersé </a:t>
            </a:r>
            <a:r>
              <a:rPr lang="fr-FR" sz="1867" dirty="0">
                <a:solidFill>
                  <a:srgbClr val="3680A7"/>
                </a:solidFill>
              </a:rPr>
              <a:t>entre les 5 hameaux et le bourg-centre</a:t>
            </a:r>
          </a:p>
          <a:p>
            <a:pPr marL="457189" indent="-457189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fr-FR" sz="1867" dirty="0">
                <a:solidFill>
                  <a:srgbClr val="3680A7"/>
                </a:solidFill>
              </a:rPr>
              <a:t>Des </a:t>
            </a:r>
            <a:r>
              <a:rPr lang="fr-FR" sz="1867" b="1" dirty="0">
                <a:solidFill>
                  <a:srgbClr val="3680A7"/>
                </a:solidFill>
              </a:rPr>
              <a:t>hameaux dépourvus d’espaces publics et de vie sociale</a:t>
            </a:r>
            <a:r>
              <a:rPr lang="fr-FR" sz="1867" dirty="0">
                <a:solidFill>
                  <a:srgbClr val="3680A7"/>
                </a:solidFill>
              </a:rPr>
              <a:t> organisée</a:t>
            </a:r>
          </a:p>
          <a:p>
            <a:pPr marL="457189" indent="-457189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fr-FR" sz="1867" dirty="0">
                <a:solidFill>
                  <a:srgbClr val="3680A7"/>
                </a:solidFill>
              </a:rPr>
              <a:t>Des équipements publics rassemblés autour du centre-bourg</a:t>
            </a:r>
          </a:p>
          <a:p>
            <a:pPr marL="457189" indent="-457189"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fr-FR" sz="1867" dirty="0">
              <a:solidFill>
                <a:srgbClr val="3680A7"/>
              </a:solidFill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670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B035C471-C886-06F6-2FEC-B01B39BB87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sz="2800" dirty="0"/>
              <a:t>1 – Bilan de la période</a:t>
            </a:r>
          </a:p>
          <a:p>
            <a:endParaRPr lang="fr-FR" dirty="0"/>
          </a:p>
          <a:p>
            <a:r>
              <a:rPr lang="fr-FR" sz="2800" dirty="0"/>
              <a:t>2 – </a:t>
            </a:r>
            <a:r>
              <a:rPr lang="fr-FR" sz="2800" dirty="0" err="1"/>
              <a:t>SymbioM</a:t>
            </a:r>
            <a:endParaRPr lang="fr-FR" sz="2800" dirty="0"/>
          </a:p>
          <a:p>
            <a:endParaRPr lang="fr-FR" sz="2800" dirty="0"/>
          </a:p>
          <a:p>
            <a:r>
              <a:rPr lang="fr-FR" sz="2800" dirty="0"/>
              <a:t>3 – Temps d’échange</a:t>
            </a:r>
          </a:p>
          <a:p>
            <a:endParaRPr lang="fr-FR" sz="2800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14" name="Espace réservé du pied de page 13">
            <a:extLst>
              <a:ext uri="{FF2B5EF4-FFF2-40B4-BE49-F238E27FC236}">
                <a16:creationId xmlns:a16="http://schemas.microsoft.com/office/drawing/2014/main" id="{0D86AA4A-CCBA-C365-BBDC-92122721CAD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1494790" y="6332220"/>
            <a:ext cx="3026410" cy="247651"/>
          </a:xfrm>
        </p:spPr>
        <p:txBody>
          <a:bodyPr/>
          <a:lstStyle/>
          <a:p>
            <a:r>
              <a:rPr lang="fr-FR" dirty="0"/>
              <a:t>Réunion publique / 6 décembre 2024</a:t>
            </a:r>
          </a:p>
        </p:txBody>
      </p:sp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8E2FD766-A169-0F85-B1DB-C9B3A342B57F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971550" y="6332220"/>
            <a:ext cx="523240" cy="247651"/>
          </a:xfrm>
        </p:spPr>
        <p:txBody>
          <a:bodyPr/>
          <a:lstStyle/>
          <a:p>
            <a:fld id="{294A09A9-5501-47C1-A89A-A340965A2BE2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16" name="Titre 15">
            <a:extLst>
              <a:ext uri="{FF2B5EF4-FFF2-40B4-BE49-F238E27FC236}">
                <a16:creationId xmlns:a16="http://schemas.microsoft.com/office/drawing/2014/main" id="{A05F876B-4F49-DF19-6F57-4744FBC3F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0" dirty="0">
                <a:solidFill>
                  <a:schemeClr val="tx2"/>
                </a:solidFill>
              </a:rPr>
              <a:t>Au programme</a:t>
            </a:r>
          </a:p>
        </p:txBody>
      </p:sp>
    </p:spTree>
    <p:extLst>
      <p:ext uri="{BB962C8B-B14F-4D97-AF65-F5344CB8AC3E}">
        <p14:creationId xmlns:p14="http://schemas.microsoft.com/office/powerpoint/2010/main" val="1503404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94F36B-A5F8-4E96-9BF0-CF26ACD13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4637"/>
            <a:ext cx="10972800" cy="1143000"/>
          </a:xfrm>
        </p:spPr>
        <p:txBody>
          <a:bodyPr/>
          <a:lstStyle/>
          <a:p>
            <a:r>
              <a:rPr lang="fr-FR" sz="3200" dirty="0"/>
              <a:t>Des équipements publics diversifiés à repenser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120A7E5-86C9-444C-999F-9213FFBBA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B54872E9-CC7F-445D-9B89-3361B473FB6B}"/>
              </a:ext>
            </a:extLst>
          </p:cNvPr>
          <p:cNvSpPr txBox="1">
            <a:spLocks/>
          </p:cNvSpPr>
          <p:nvPr/>
        </p:nvSpPr>
        <p:spPr>
          <a:xfrm>
            <a:off x="6960097" y="1413901"/>
            <a:ext cx="4839977" cy="29752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1pPr>
            <a:lvl2pPr marL="449263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tabLst>
                <a:tab pos="449263" algn="l"/>
              </a:tabLst>
              <a:defRPr sz="1800" b="0" kern="1200" spc="-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2pPr>
            <a:lvl3pPr marL="808038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808038" algn="l"/>
              </a:tabLst>
              <a:defRPr sz="16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800"/>
              </a:spcAft>
              <a:buFont typeface="Wingdings" pitchFamily="2" charset="2"/>
              <a:buChar char="§"/>
            </a:pPr>
            <a:r>
              <a:rPr lang="fr-FR" sz="1867" spc="0" dirty="0">
                <a:solidFill>
                  <a:srgbClr val="3680A7"/>
                </a:solidFill>
              </a:rPr>
              <a:t>du centre-bourg : Plaine des Sports et </a:t>
            </a:r>
            <a:r>
              <a:rPr lang="fr-FR" sz="1867" spc="0" dirty="0" err="1">
                <a:solidFill>
                  <a:srgbClr val="3680A7"/>
                </a:solidFill>
              </a:rPr>
              <a:t>Saint-Lautier</a:t>
            </a:r>
            <a:endParaRPr lang="fr-FR" sz="1867" spc="0" dirty="0">
              <a:solidFill>
                <a:srgbClr val="3680A7"/>
              </a:solidFill>
            </a:endParaRPr>
          </a:p>
          <a:p>
            <a:pPr marL="457189" indent="-457189">
              <a:spcAft>
                <a:spcPts val="800"/>
              </a:spcAft>
              <a:buFont typeface="Wingdings" pitchFamily="2" charset="2"/>
              <a:buChar char="§"/>
            </a:pPr>
            <a:endParaRPr lang="fr-FR" sz="1867" spc="0" dirty="0">
              <a:solidFill>
                <a:srgbClr val="3680A7"/>
              </a:solidFill>
            </a:endParaRPr>
          </a:p>
          <a:p>
            <a:pPr marL="342900" indent="-342900">
              <a:spcAft>
                <a:spcPts val="800"/>
              </a:spcAft>
              <a:buFont typeface="Wingdings" pitchFamily="2" charset="2"/>
              <a:buChar char="§"/>
            </a:pPr>
            <a:r>
              <a:rPr lang="fr-FR" sz="1867" spc="0" dirty="0">
                <a:solidFill>
                  <a:srgbClr val="3680A7"/>
                </a:solidFill>
              </a:rPr>
              <a:t>Des équipements publics inadaptés aux besoins actuels et futurs : problématiques de fonctionnement, de normes, d’accessibilité…</a:t>
            </a:r>
          </a:p>
          <a:p>
            <a:pPr marL="457189" indent="-457189"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fr-FR" sz="1867" spc="0" dirty="0">
              <a:solidFill>
                <a:srgbClr val="3680A7"/>
              </a:solidFill>
            </a:endParaRPr>
          </a:p>
          <a:p>
            <a:endParaRPr lang="fr-FR" sz="2667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D052DCF-F15D-4C44-8AA0-D5698017A92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68" y="3576232"/>
            <a:ext cx="2876032" cy="215702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B445921-14CE-4122-8F66-85B223E843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289" y="1124744"/>
            <a:ext cx="2318411" cy="309121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177EE90-6F96-4B1E-BDEE-6AE7063C57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69" y="1124745"/>
            <a:ext cx="2876033" cy="215702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8CF11E6-1702-42FE-8233-6C1827BECB2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011" y="4311277"/>
            <a:ext cx="2780032" cy="208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31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843EBB-8766-4181-9D96-537537372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499" y="365125"/>
            <a:ext cx="11068515" cy="1055345"/>
          </a:xfrm>
        </p:spPr>
        <p:txBody>
          <a:bodyPr/>
          <a:lstStyle/>
          <a:p>
            <a:r>
              <a:rPr lang="fr-FR" sz="3200" dirty="0"/>
              <a:t>Une bonne desserte mais un maillage doux à développer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1AF1BFF-A473-42A9-ACA4-5FC9D1641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21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AD35F08-E012-4738-B9D8-F20244B4BB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6"/>
          <a:stretch/>
        </p:blipFill>
        <p:spPr>
          <a:xfrm>
            <a:off x="599811" y="1430536"/>
            <a:ext cx="4913627" cy="4690731"/>
          </a:xfrm>
          <a:prstGeom prst="rect">
            <a:avLst/>
          </a:prstGeom>
        </p:spPr>
      </p:pic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43C690DF-6AF1-4E25-A86F-7895174BD0E8}"/>
              </a:ext>
            </a:extLst>
          </p:cNvPr>
          <p:cNvSpPr txBox="1">
            <a:spLocks/>
          </p:cNvSpPr>
          <p:nvPr/>
        </p:nvSpPr>
        <p:spPr>
          <a:xfrm>
            <a:off x="5615947" y="1420470"/>
            <a:ext cx="6222851" cy="2583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1pPr>
            <a:lvl2pPr marL="449263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tabLst>
                <a:tab pos="449263" algn="l"/>
              </a:tabLst>
              <a:defRPr sz="1800" b="0" kern="1200" spc="-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2pPr>
            <a:lvl3pPr marL="808038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808038" algn="l"/>
              </a:tabLst>
              <a:defRPr sz="16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La voiture : principal mode de déplacement</a:t>
            </a:r>
          </a:p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La RD16 formant une « barrière » dans le bourg</a:t>
            </a:r>
          </a:p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Des espaces publics peu lisibles et favorables à la convivialité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2F741FB-6D12-473A-BBD7-6CA370814E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421" y="3334337"/>
            <a:ext cx="3594579" cy="348035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46E04AD-BB9A-4569-9291-EA3A04AD429B}"/>
              </a:ext>
            </a:extLst>
          </p:cNvPr>
          <p:cNvSpPr/>
          <p:nvPr/>
        </p:nvSpPr>
        <p:spPr>
          <a:xfrm>
            <a:off x="5513438" y="4241401"/>
            <a:ext cx="3066033" cy="1816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98988" lvl="1" indent="-355582" defTabSz="1219140">
              <a:spcBef>
                <a:spcPct val="20000"/>
              </a:spcBef>
              <a:spcAft>
                <a:spcPts val="800"/>
              </a:spcAft>
              <a:buClr>
                <a:srgbClr val="D9871C"/>
              </a:buClr>
              <a:buFont typeface="Wingdings" panose="05000000000000000000" pitchFamily="2" charset="2"/>
              <a:buChar char="§"/>
              <a:tabLst>
                <a:tab pos="598988" algn="l"/>
              </a:tabLst>
            </a:pPr>
            <a:r>
              <a:rPr lang="fr-FR" sz="1867" dirty="0">
                <a:solidFill>
                  <a:srgbClr val="3680A7"/>
                </a:solidFill>
                <a:latin typeface="Armata" panose="020B0503040500060204" pitchFamily="34" charset="0"/>
                <a:ea typeface="Roboto" panose="02000000000000000000" pitchFamily="2" charset="0"/>
              </a:rPr>
              <a:t>Un manque de maillage piétons/cycles à l’échelle de la commune OU des axes piétonniers non sécurisés</a:t>
            </a:r>
          </a:p>
        </p:txBody>
      </p:sp>
    </p:spTree>
    <p:extLst>
      <p:ext uri="{BB962C8B-B14F-4D97-AF65-F5344CB8AC3E}">
        <p14:creationId xmlns:p14="http://schemas.microsoft.com/office/powerpoint/2010/main" val="83677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5DC7AC-2D63-4EBF-BB56-330D4CCC9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365125"/>
            <a:ext cx="10401300" cy="741853"/>
          </a:xfrm>
        </p:spPr>
        <p:txBody>
          <a:bodyPr/>
          <a:lstStyle/>
          <a:p>
            <a:r>
              <a:rPr lang="fr-FR" sz="3200" dirty="0"/>
              <a:t>Emplois et économie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E9DEA2E-1B0C-4D56-A51E-4CCAA3D63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22</a:t>
            </a:fld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DA6BEAA-127E-463C-B81C-CAF8D71545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392" y="1330291"/>
            <a:ext cx="4835416" cy="4939271"/>
          </a:xfrm>
          <a:prstGeom prst="rect">
            <a:avLst/>
          </a:prstGeom>
        </p:spPr>
      </p:pic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AE5DEAB8-2A21-4CB4-88CB-4D43DEB7A07F}"/>
              </a:ext>
            </a:extLst>
          </p:cNvPr>
          <p:cNvSpPr txBox="1">
            <a:spLocks/>
          </p:cNvSpPr>
          <p:nvPr/>
        </p:nvSpPr>
        <p:spPr>
          <a:xfrm>
            <a:off x="5794178" y="1321846"/>
            <a:ext cx="6254485" cy="2583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1pPr>
            <a:lvl2pPr marL="449263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tabLst>
                <a:tab pos="449263" algn="l"/>
              </a:tabLst>
              <a:defRPr sz="1800" b="0" kern="1200" spc="-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2pPr>
            <a:lvl3pPr marL="808038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808038" algn="l"/>
              </a:tabLst>
              <a:defRPr sz="16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Une majorité des actifs qui travaillent à Toulouse ou Labège</a:t>
            </a:r>
          </a:p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10% actifs travaillent à Montlaur</a:t>
            </a:r>
          </a:p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Une faible part de retraités : 3,6%</a:t>
            </a:r>
          </a:p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Une activité agricole encore très présente : 75% du territoire de surface agricole utile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3E9C1EE-FF29-44B0-B1F1-03D03241EF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403" y="3938139"/>
            <a:ext cx="1704855" cy="234663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5A5400B-D02E-4AEE-BD81-ABF75F20A2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832" y="3845597"/>
            <a:ext cx="4608512" cy="303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44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8816B02-4CF1-493A-AF66-20904B271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23</a:t>
            </a:fld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492D1D1D-B7A0-4E1A-AF0B-1511BF646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7"/>
            <a:ext cx="11247040" cy="1143000"/>
          </a:xfrm>
        </p:spPr>
        <p:txBody>
          <a:bodyPr/>
          <a:lstStyle/>
          <a:p>
            <a:r>
              <a:rPr lang="fr-FR" sz="3200" dirty="0"/>
              <a:t>Développement économique futur : la ZAC du </a:t>
            </a:r>
            <a:r>
              <a:rPr lang="fr-FR" sz="3200" dirty="0" err="1"/>
              <a:t>Rivel</a:t>
            </a:r>
            <a:endParaRPr lang="fr-FR" sz="3200" dirty="0"/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BF5793BA-0EA9-4D4D-8D98-0E8B864C9A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03979" y="1508787"/>
            <a:ext cx="6048672" cy="2583821"/>
          </a:xfrm>
        </p:spPr>
        <p:txBody>
          <a:bodyPr/>
          <a:lstStyle/>
          <a:p>
            <a:pPr marL="598988" lvl="1" indent="-355582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b="1" dirty="0">
                <a:solidFill>
                  <a:srgbClr val="3680A7"/>
                </a:solidFill>
              </a:rPr>
              <a:t>110ha</a:t>
            </a:r>
            <a:r>
              <a:rPr lang="fr-FR" sz="1867" dirty="0">
                <a:solidFill>
                  <a:srgbClr val="3680A7"/>
                </a:solidFill>
              </a:rPr>
              <a:t>  situés entre Baziège et Montgiscard</a:t>
            </a:r>
          </a:p>
          <a:p>
            <a:pPr marL="598988" lvl="1" indent="-355582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b="1" dirty="0">
                <a:solidFill>
                  <a:srgbClr val="3680A7"/>
                </a:solidFill>
              </a:rPr>
              <a:t>3000 emplois</a:t>
            </a:r>
          </a:p>
          <a:p>
            <a:pPr marL="598988" lvl="1" indent="-355582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dirty="0">
                <a:solidFill>
                  <a:srgbClr val="3680A7"/>
                </a:solidFill>
              </a:rPr>
              <a:t>Filières </a:t>
            </a:r>
            <a:r>
              <a:rPr lang="fr-FR" sz="1867" b="1" dirty="0">
                <a:solidFill>
                  <a:srgbClr val="3680A7"/>
                </a:solidFill>
              </a:rPr>
              <a:t>technologies vertes </a:t>
            </a:r>
            <a:r>
              <a:rPr lang="fr-FR" sz="1867" dirty="0">
                <a:solidFill>
                  <a:srgbClr val="3680A7"/>
                </a:solidFill>
              </a:rPr>
              <a:t>innovantes, énergies renouvelables, économie circulaire </a:t>
            </a:r>
          </a:p>
          <a:p>
            <a:pPr marL="598988" lvl="1" indent="-355582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dirty="0">
                <a:solidFill>
                  <a:srgbClr val="3680A7"/>
                </a:solidFill>
              </a:rPr>
              <a:t>Petites industries, TPE/PME, production</a:t>
            </a:r>
          </a:p>
          <a:p>
            <a:pPr marL="598988" lvl="1" indent="-355582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dirty="0">
                <a:solidFill>
                  <a:srgbClr val="3680A7"/>
                </a:solidFill>
              </a:rPr>
              <a:t>Livraison : 2027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0D7D200-094D-46AE-AD87-1F001ED2D0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60" y="1508787"/>
            <a:ext cx="5138291" cy="408137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DA1E4F1-B00C-4757-9210-86201D150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384" y="4293096"/>
            <a:ext cx="5258665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00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18AF0F24-E410-42BF-AB05-32B618BE4C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7119" y="3020236"/>
            <a:ext cx="4650412" cy="3062559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4EBD9BA-797A-4CAB-BC55-18FC5A3AD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24</a:t>
            </a:fld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B6BAEB4-B743-4C1C-B140-DC27E70DC0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121" y="1220756"/>
            <a:ext cx="5404483" cy="4023353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52E4610C-4FF0-4A61-8B33-E675742FC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/>
          <a:p>
            <a:r>
              <a:rPr lang="fr-FR" sz="2933" dirty="0"/>
              <a:t>Une trame verte et bleue à renforcer sur le territoire</a:t>
            </a:r>
          </a:p>
        </p:txBody>
      </p:sp>
      <p:sp>
        <p:nvSpPr>
          <p:cNvPr id="12" name="Espace réservé du texte 3">
            <a:extLst>
              <a:ext uri="{FF2B5EF4-FFF2-40B4-BE49-F238E27FC236}">
                <a16:creationId xmlns:a16="http://schemas.microsoft.com/office/drawing/2014/main" id="{5F548D21-D3EC-4A89-BC0E-90E5544D5795}"/>
              </a:ext>
            </a:extLst>
          </p:cNvPr>
          <p:cNvSpPr txBox="1">
            <a:spLocks/>
          </p:cNvSpPr>
          <p:nvPr/>
        </p:nvSpPr>
        <p:spPr>
          <a:xfrm>
            <a:off x="5794178" y="1188033"/>
            <a:ext cx="6254485" cy="2583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1pPr>
            <a:lvl2pPr marL="449263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tabLst>
                <a:tab pos="449263" algn="l"/>
              </a:tabLst>
              <a:defRPr sz="1800" b="0" kern="1200" spc="-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2pPr>
            <a:lvl3pPr marL="808038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808038" algn="l"/>
              </a:tabLst>
              <a:defRPr sz="16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Des corridors de trame bleue à préserver : l’Hers Mort, le </a:t>
            </a:r>
            <a:r>
              <a:rPr lang="fr-FR" sz="1867" spc="0" dirty="0" err="1">
                <a:solidFill>
                  <a:srgbClr val="3680A7"/>
                </a:solidFill>
              </a:rPr>
              <a:t>Saint-Lautier</a:t>
            </a:r>
            <a:r>
              <a:rPr lang="fr-FR" sz="1867" spc="0" dirty="0">
                <a:solidFill>
                  <a:srgbClr val="3680A7"/>
                </a:solidFill>
              </a:rPr>
              <a:t>, le Tissier, la </a:t>
            </a:r>
            <a:r>
              <a:rPr lang="fr-FR" sz="1867" spc="0" dirty="0" err="1">
                <a:solidFill>
                  <a:srgbClr val="3680A7"/>
                </a:solidFill>
              </a:rPr>
              <a:t>Nauze</a:t>
            </a:r>
            <a:endParaRPr lang="fr-FR" sz="1867" spc="0" dirty="0">
              <a:solidFill>
                <a:srgbClr val="3680A7"/>
              </a:solidFill>
            </a:endParaRPr>
          </a:p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Un corridor de trame verte de type milieu ouvert de plaine à valoriser selon une trame ouest/est</a:t>
            </a:r>
          </a:p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Un réservoir de biodiversité à préserver </a:t>
            </a:r>
            <a:r>
              <a:rPr lang="fr-FR" sz="1867" spc="0" dirty="0">
                <a:solidFill>
                  <a:schemeClr val="tx1"/>
                </a:solidFill>
              </a:rPr>
              <a:t>(ZNIEFF)</a:t>
            </a:r>
            <a:endParaRPr lang="fr-FR" sz="1867" spc="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76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61797"/>
            <a:ext cx="11343051" cy="1143000"/>
          </a:xfrm>
        </p:spPr>
        <p:txBody>
          <a:bodyPr/>
          <a:lstStyle/>
          <a:p>
            <a:pPr algn="just"/>
            <a:r>
              <a:rPr lang="fr-FR" sz="3200" dirty="0"/>
              <a:t>Une capacité limitée des réseaux en eau potable et en assainissement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FBBC6FF4-25CA-48F5-A8CE-DE550787C0F4}"/>
              </a:ext>
            </a:extLst>
          </p:cNvPr>
          <p:cNvSpPr txBox="1">
            <a:spLocks/>
          </p:cNvSpPr>
          <p:nvPr/>
        </p:nvSpPr>
        <p:spPr>
          <a:xfrm>
            <a:off x="609601" y="1895370"/>
            <a:ext cx="10259980" cy="30672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1pPr>
            <a:lvl2pPr marL="449263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tabLst>
                <a:tab pos="449263" algn="l"/>
              </a:tabLst>
              <a:defRPr sz="1800" b="0" kern="1200" spc="-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2pPr>
            <a:lvl3pPr marL="808038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808038" algn="l"/>
              </a:tabLst>
              <a:defRPr sz="16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Un réservoir d’eau potable avec une capacité résiduelle limitée : création d’un nouveau réservoir à 2031 (</a:t>
            </a:r>
            <a:r>
              <a:rPr lang="fr-FR" sz="1867" spc="0" dirty="0" err="1">
                <a:solidFill>
                  <a:srgbClr val="3680A7"/>
                </a:solidFill>
              </a:rPr>
              <a:t>Sicoval</a:t>
            </a:r>
            <a:r>
              <a:rPr lang="fr-FR" sz="1867" spc="0" dirty="0">
                <a:solidFill>
                  <a:srgbClr val="3680A7"/>
                </a:solidFill>
              </a:rPr>
              <a:t>)</a:t>
            </a:r>
          </a:p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Une capacité résiduelle de 20% de la station d’épuration de Labège : projet d’extension de la station</a:t>
            </a:r>
          </a:p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Un contexte agricole entrainant une pression de pollutions des masses d’eau du territoire</a:t>
            </a:r>
          </a:p>
        </p:txBody>
      </p:sp>
    </p:spTree>
    <p:extLst>
      <p:ext uri="{BB962C8B-B14F-4D97-AF65-F5344CB8AC3E}">
        <p14:creationId xmlns:p14="http://schemas.microsoft.com/office/powerpoint/2010/main" val="334839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1C20FD-BB85-496D-9A5A-813D266BF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/>
          <a:p>
            <a:r>
              <a:rPr lang="fr-FR" sz="2933" dirty="0"/>
              <a:t>Synthèse du Projet d’Aménagement de Développement Durable (PADD)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96DFD76-FB85-4993-A3C0-9BD331DF4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26</a:t>
            </a:fld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75A6956-34EA-4A65-86BB-B1287B45F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8" y="1254537"/>
            <a:ext cx="7205316" cy="5120374"/>
          </a:xfrm>
          <a:prstGeom prst="rect">
            <a:avLst/>
          </a:prstGeom>
        </p:spPr>
      </p:pic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FE499CBC-AB20-4510-B5F6-C2EF703E42C9}"/>
              </a:ext>
            </a:extLst>
          </p:cNvPr>
          <p:cNvSpPr txBox="1">
            <a:spLocks/>
          </p:cNvSpPr>
          <p:nvPr/>
        </p:nvSpPr>
        <p:spPr>
          <a:xfrm>
            <a:off x="7253637" y="1518054"/>
            <a:ext cx="4795025" cy="34513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1pPr>
            <a:lvl2pPr marL="449263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tabLst>
                <a:tab pos="449263" algn="l"/>
              </a:tabLst>
              <a:defRPr sz="1800" b="0" kern="1200" spc="-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2pPr>
            <a:lvl3pPr marL="808038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808038" algn="l"/>
              </a:tabLst>
              <a:defRPr sz="16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Objectif démographique du PADD : +450-500 habitants en 2034 soit +200 logements</a:t>
            </a:r>
          </a:p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Potentiel en densification : 80-90 logements</a:t>
            </a:r>
          </a:p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Potentiel en extension urbaine : 110-120 logements</a:t>
            </a:r>
          </a:p>
          <a:p>
            <a:pPr marL="598988" lvl="1" indent="-355582" algn="l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Objectif de consommation d’espace agricoles naturels et forestiers (ENAF) : 8 ha max</a:t>
            </a:r>
          </a:p>
        </p:txBody>
      </p:sp>
    </p:spTree>
    <p:extLst>
      <p:ext uri="{BB962C8B-B14F-4D97-AF65-F5344CB8AC3E}">
        <p14:creationId xmlns:p14="http://schemas.microsoft.com/office/powerpoint/2010/main" val="369139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1C20FD-BB85-496D-9A5A-813D266BF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/>
          <a:p>
            <a:r>
              <a:rPr lang="fr-FR" sz="2933" dirty="0"/>
              <a:t>3 Orientations d’Aménagement et de Programmation (OAP) à vocation résidentielle pour conforter l’offre de logements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96DFD76-FB85-4993-A3C0-9BD331DF4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27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EA0EB86-A89F-4B04-9A50-E2202FB99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455" y="1404939"/>
            <a:ext cx="5697155" cy="5044096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22A8169-D276-4E0D-9A74-204BAC226DEC}"/>
              </a:ext>
            </a:extLst>
          </p:cNvPr>
          <p:cNvSpPr txBox="1">
            <a:spLocks/>
          </p:cNvSpPr>
          <p:nvPr/>
        </p:nvSpPr>
        <p:spPr>
          <a:xfrm>
            <a:off x="636555" y="1884087"/>
            <a:ext cx="2688299" cy="608420"/>
          </a:xfrm>
          <a:prstGeom prst="rect">
            <a:avLst/>
          </a:prstGeom>
          <a:solidFill>
            <a:schemeClr val="bg1"/>
          </a:solidFill>
          <a:ln>
            <a:solidFill>
              <a:srgbClr val="D8871C"/>
            </a:solidFill>
          </a:ln>
        </p:spPr>
        <p:txBody>
          <a:bodyPr vert="horz" lIns="0" tIns="0" rIns="0" bIns="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1pPr>
            <a:lvl2pPr marL="449263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tabLst>
                <a:tab pos="449263" algn="l"/>
              </a:tabLst>
              <a:defRPr sz="1800" b="0" kern="1200" spc="-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2pPr>
            <a:lvl3pPr marL="808038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808038" algn="l"/>
              </a:tabLst>
              <a:defRPr sz="16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3406" lvl="1" indent="0" algn="l" defTabSz="1219140">
              <a:spcAft>
                <a:spcPts val="800"/>
              </a:spcAft>
              <a:buClr>
                <a:srgbClr val="D9871C"/>
              </a:buClr>
              <a:buNone/>
              <a:tabLst>
                <a:tab pos="598988" algn="l"/>
              </a:tabLst>
            </a:pPr>
            <a:r>
              <a:rPr lang="fr-FR" sz="1867" spc="0" dirty="0">
                <a:solidFill>
                  <a:schemeClr val="accent6"/>
                </a:solidFill>
              </a:rPr>
              <a:t>Secteur </a:t>
            </a:r>
            <a:r>
              <a:rPr lang="fr-FR" sz="1867" spc="0" dirty="0" err="1">
                <a:solidFill>
                  <a:schemeClr val="accent6"/>
                </a:solidFill>
              </a:rPr>
              <a:t>Bourdette</a:t>
            </a:r>
            <a:r>
              <a:rPr lang="fr-FR" sz="1867" spc="0" dirty="0">
                <a:solidFill>
                  <a:schemeClr val="accent6"/>
                </a:solidFill>
              </a:rPr>
              <a:t> : 20-25 lgts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215862-162F-447C-BF77-C914C0CB5679}"/>
              </a:ext>
            </a:extLst>
          </p:cNvPr>
          <p:cNvSpPr/>
          <p:nvPr/>
        </p:nvSpPr>
        <p:spPr>
          <a:xfrm>
            <a:off x="94643" y="3657004"/>
            <a:ext cx="3665089" cy="748988"/>
          </a:xfrm>
          <a:prstGeom prst="rect">
            <a:avLst/>
          </a:prstGeom>
          <a:solidFill>
            <a:schemeClr val="bg1"/>
          </a:solidFill>
          <a:ln>
            <a:solidFill>
              <a:srgbClr val="D8871C"/>
            </a:solidFill>
          </a:ln>
        </p:spPr>
        <p:txBody>
          <a:bodyPr wrap="square">
            <a:spAutoFit/>
          </a:bodyPr>
          <a:lstStyle/>
          <a:p>
            <a:r>
              <a:rPr lang="fr-FR" sz="1867" dirty="0">
                <a:solidFill>
                  <a:schemeClr val="accent6"/>
                </a:solidFill>
                <a:latin typeface="Armata" panose="020B0503040500060204" pitchFamily="34" charset="0"/>
                <a:ea typeface="Roboto" panose="02000000000000000000" pitchFamily="2" charset="0"/>
              </a:rPr>
              <a:t>Secteur</a:t>
            </a:r>
            <a:r>
              <a:rPr lang="fr-FR" sz="2400" dirty="0">
                <a:solidFill>
                  <a:schemeClr val="accent6"/>
                </a:solidFill>
              </a:rPr>
              <a:t> </a:t>
            </a:r>
            <a:r>
              <a:rPr lang="fr-FR" sz="1867" dirty="0">
                <a:solidFill>
                  <a:schemeClr val="accent6"/>
                </a:solidFill>
                <a:latin typeface="Armata" panose="020B0503040500060204" pitchFamily="34" charset="0"/>
                <a:ea typeface="Roboto" panose="02000000000000000000" pitchFamily="2" charset="0"/>
              </a:rPr>
              <a:t>En </a:t>
            </a:r>
            <a:r>
              <a:rPr lang="fr-FR" sz="1867" dirty="0" err="1">
                <a:solidFill>
                  <a:schemeClr val="accent6"/>
                </a:solidFill>
                <a:latin typeface="Armata" panose="020B0503040500060204" pitchFamily="34" charset="0"/>
                <a:ea typeface="Roboto" panose="02000000000000000000" pitchFamily="2" charset="0"/>
              </a:rPr>
              <a:t>Rudel</a:t>
            </a:r>
            <a:r>
              <a:rPr lang="fr-FR" sz="1867" dirty="0">
                <a:solidFill>
                  <a:schemeClr val="accent6"/>
                </a:solidFill>
                <a:latin typeface="Armata" panose="020B0503040500060204" pitchFamily="34" charset="0"/>
                <a:ea typeface="Roboto" panose="02000000000000000000" pitchFamily="2" charset="0"/>
              </a:rPr>
              <a:t>/En Capel : 70-80 lgts 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3B5C65FA-DAE0-46FC-B8E6-C164DD2EBD69}"/>
              </a:ext>
            </a:extLst>
          </p:cNvPr>
          <p:cNvSpPr txBox="1">
            <a:spLocks/>
          </p:cNvSpPr>
          <p:nvPr/>
        </p:nvSpPr>
        <p:spPr>
          <a:xfrm>
            <a:off x="8536548" y="2379915"/>
            <a:ext cx="3407701" cy="608420"/>
          </a:xfrm>
          <a:prstGeom prst="rect">
            <a:avLst/>
          </a:prstGeom>
          <a:solidFill>
            <a:schemeClr val="bg1"/>
          </a:solidFill>
          <a:ln>
            <a:solidFill>
              <a:srgbClr val="D8871C"/>
            </a:solidFill>
          </a:ln>
        </p:spPr>
        <p:txBody>
          <a:bodyPr vert="horz" lIns="0" tIns="0" rIns="0" bIns="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1pPr>
            <a:lvl2pPr marL="449263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tabLst>
                <a:tab pos="449263" algn="l"/>
              </a:tabLst>
              <a:defRPr sz="1800" b="0" kern="1200" spc="-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2pPr>
            <a:lvl3pPr marL="808038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808038" algn="l"/>
              </a:tabLst>
              <a:defRPr sz="16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3406" lvl="1" indent="0" algn="l" defTabSz="1219140">
              <a:spcAft>
                <a:spcPts val="800"/>
              </a:spcAft>
              <a:buClr>
                <a:srgbClr val="D9871C"/>
              </a:buClr>
              <a:buNone/>
              <a:tabLst>
                <a:tab pos="598988" algn="l"/>
              </a:tabLst>
            </a:pPr>
            <a:r>
              <a:rPr lang="fr-FR" sz="1867" spc="0" dirty="0">
                <a:solidFill>
                  <a:schemeClr val="accent6"/>
                </a:solidFill>
              </a:rPr>
              <a:t>Secteur d’aménagement </a:t>
            </a:r>
            <a:r>
              <a:rPr lang="fr-FR" sz="1867" spc="0" dirty="0" err="1">
                <a:solidFill>
                  <a:schemeClr val="accent6"/>
                </a:solidFill>
              </a:rPr>
              <a:t>Saint-Lautier</a:t>
            </a:r>
            <a:r>
              <a:rPr lang="fr-FR" sz="1867" spc="0" dirty="0">
                <a:solidFill>
                  <a:schemeClr val="accent6"/>
                </a:solidFill>
              </a:rPr>
              <a:t> : 30 lgts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7E7FF4-A852-4C6F-A5CE-84979CE9DE3F}"/>
              </a:ext>
            </a:extLst>
          </p:cNvPr>
          <p:cNvSpPr/>
          <p:nvPr/>
        </p:nvSpPr>
        <p:spPr>
          <a:xfrm>
            <a:off x="68457" y="5300003"/>
            <a:ext cx="3361697" cy="91281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43406" lvl="1" algn="just" defTabSz="1219140">
              <a:spcAft>
                <a:spcPts val="800"/>
              </a:spcAft>
              <a:buClr>
                <a:srgbClr val="D9871C"/>
              </a:buClr>
              <a:tabLst>
                <a:tab pos="598988" algn="l"/>
              </a:tabLst>
            </a:pPr>
            <a:r>
              <a:rPr lang="fr-FR" sz="1333" b="1" i="1" dirty="0">
                <a:latin typeface="Armata" panose="020B0503040500060204" pitchFamily="34" charset="0"/>
                <a:ea typeface="Roboto" panose="02000000000000000000" pitchFamily="2" charset="0"/>
              </a:rPr>
              <a:t>A noter : 2 secteurs actuellement fermés à l’urbanisation en raison d’une insuffisance du réseau d’eau potable.</a:t>
            </a:r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56933545-DDB8-4A2B-8CFF-8C21F84F59CF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1980704" y="2492507"/>
            <a:ext cx="5171413" cy="991656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3EA9D28B-5C78-430C-B822-23A41D591DB4}"/>
              </a:ext>
            </a:extLst>
          </p:cNvPr>
          <p:cNvCxnSpPr>
            <a:cxnSpLocks/>
            <a:stCxn id="14" idx="2"/>
          </p:cNvCxnSpPr>
          <p:nvPr/>
        </p:nvCxnSpPr>
        <p:spPr>
          <a:xfrm flipH="1">
            <a:off x="6867787" y="2988336"/>
            <a:ext cx="3372612" cy="1570697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93F2F43F-A910-4D14-829A-1BB6F758B94F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1927188" y="4405992"/>
            <a:ext cx="3543796" cy="325882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358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1C20FD-BB85-496D-9A5A-813D266BF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/>
          <a:p>
            <a:r>
              <a:rPr lang="fr-FR" sz="2933" dirty="0"/>
              <a:t>3 Orientations d’Aménagement et de Programmation (OAP) à vocation résidentielle pour conforter l’offre de logements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96DFD76-FB85-4993-A3C0-9BD331DF4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28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22A8169-D276-4E0D-9A74-204BAC226DEC}"/>
              </a:ext>
            </a:extLst>
          </p:cNvPr>
          <p:cNvSpPr txBox="1">
            <a:spLocks/>
          </p:cNvSpPr>
          <p:nvPr/>
        </p:nvSpPr>
        <p:spPr>
          <a:xfrm>
            <a:off x="5410764" y="1508787"/>
            <a:ext cx="6674713" cy="8154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1pPr>
            <a:lvl2pPr marL="449263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tabLst>
                <a:tab pos="449263" algn="l"/>
              </a:tabLst>
              <a:defRPr sz="1800" b="0" kern="1200" spc="-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2pPr>
            <a:lvl3pPr marL="808038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808038" algn="l"/>
              </a:tabLst>
              <a:defRPr sz="16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3406" lvl="1" indent="0" algn="l" defTabSz="1219140">
              <a:spcAft>
                <a:spcPts val="800"/>
              </a:spcAft>
              <a:buClr>
                <a:srgbClr val="D9871C"/>
              </a:buClr>
              <a:buNone/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Secteur d’aménagement </a:t>
            </a:r>
            <a:r>
              <a:rPr lang="fr-FR" sz="1867" spc="0" dirty="0" err="1">
                <a:solidFill>
                  <a:srgbClr val="3680A7"/>
                </a:solidFill>
              </a:rPr>
              <a:t>Saint-Lautier</a:t>
            </a:r>
            <a:r>
              <a:rPr lang="fr-FR" sz="1867" spc="0" dirty="0">
                <a:solidFill>
                  <a:srgbClr val="3680A7"/>
                </a:solidFill>
              </a:rPr>
              <a:t> : 30 lgts</a:t>
            </a:r>
          </a:p>
          <a:p>
            <a:pPr marL="243406" lvl="1" indent="0" algn="l" defTabSz="1219140">
              <a:spcAft>
                <a:spcPts val="800"/>
              </a:spcAft>
              <a:buClr>
                <a:srgbClr val="D9871C"/>
              </a:buClr>
              <a:buNone/>
              <a:tabLst>
                <a:tab pos="598988" algn="l"/>
              </a:tabLst>
            </a:pPr>
            <a:endParaRPr lang="fr-FR" sz="1867" spc="0" dirty="0">
              <a:solidFill>
                <a:srgbClr val="3680A7"/>
              </a:solidFill>
            </a:endParaRPr>
          </a:p>
          <a:p>
            <a:pPr marL="243406" lvl="1" indent="0" algn="l" defTabSz="1219140">
              <a:spcAft>
                <a:spcPts val="800"/>
              </a:spcAft>
              <a:buClr>
                <a:srgbClr val="D9871C"/>
              </a:buClr>
              <a:buNone/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Objectifs :</a:t>
            </a:r>
          </a:p>
          <a:p>
            <a:pPr marL="624396" lvl="1" indent="-380990" algn="l" defTabSz="1219140">
              <a:spcAft>
                <a:spcPts val="800"/>
              </a:spcAft>
              <a:buClr>
                <a:srgbClr val="D9871C"/>
              </a:buClr>
              <a:buFontTx/>
              <a:buChar char="-"/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Créer des liaisons entre les équipements publics et les quartiers alentours</a:t>
            </a:r>
          </a:p>
          <a:p>
            <a:pPr marL="624396" lvl="1" indent="-380990" algn="l" defTabSz="1219140">
              <a:spcAft>
                <a:spcPts val="800"/>
              </a:spcAft>
              <a:buClr>
                <a:srgbClr val="D9871C"/>
              </a:buClr>
              <a:buFontTx/>
              <a:buChar char="-"/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Créer des espaces publics et des espaces verts</a:t>
            </a:r>
          </a:p>
          <a:p>
            <a:pPr marL="624396" lvl="1" indent="-380990" algn="l" defTabSz="1219140">
              <a:spcAft>
                <a:spcPts val="800"/>
              </a:spcAft>
              <a:buClr>
                <a:srgbClr val="D9871C"/>
              </a:buClr>
              <a:buFontTx/>
              <a:buChar char="-"/>
              <a:tabLst>
                <a:tab pos="598988" algn="l"/>
              </a:tabLst>
            </a:pPr>
            <a:r>
              <a:rPr lang="fr-FR" sz="1867" spc="0" dirty="0">
                <a:solidFill>
                  <a:srgbClr val="3680A7"/>
                </a:solidFill>
              </a:rPr>
              <a:t>Organiser la desserte et le stationnement</a:t>
            </a:r>
          </a:p>
          <a:p>
            <a:pPr marL="624396" lvl="1" indent="-380990" algn="l" defTabSz="1219140">
              <a:spcAft>
                <a:spcPts val="800"/>
              </a:spcAft>
              <a:buClr>
                <a:srgbClr val="D9871C"/>
              </a:buClr>
              <a:buFontTx/>
              <a:buChar char="-"/>
              <a:tabLst>
                <a:tab pos="598988" algn="l"/>
              </a:tabLst>
            </a:pPr>
            <a:endParaRPr lang="fr-FR" sz="1867" spc="0" dirty="0">
              <a:solidFill>
                <a:schemeClr val="tx1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8FD4BC1-D83E-48A0-B442-DF34C238513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13" y="1375461"/>
            <a:ext cx="4416491" cy="548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15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1C20FD-BB85-496D-9A5A-813D266BF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/>
          <a:p>
            <a:r>
              <a:rPr lang="fr-FR" sz="2933" dirty="0"/>
              <a:t>Orientation d’Aménagement et de Programmation thématique paysage et trame verte et bleue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96DFD76-FB85-4993-A3C0-9BD331DF4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29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07C7116-0C5B-4C56-810C-870D554BEA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3446" y="2226471"/>
            <a:ext cx="4296861" cy="322101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F0CA24A-16F8-4427-A7BE-FD17B0CF0A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899992"/>
            <a:ext cx="5221937" cy="3298065"/>
          </a:xfrm>
          <a:prstGeom prst="rect">
            <a:avLst/>
          </a:prstGeom>
        </p:spPr>
      </p:pic>
      <p:sp>
        <p:nvSpPr>
          <p:cNvPr id="19" name="Espace réservé du texte 3">
            <a:extLst>
              <a:ext uri="{FF2B5EF4-FFF2-40B4-BE49-F238E27FC236}">
                <a16:creationId xmlns:a16="http://schemas.microsoft.com/office/drawing/2014/main" id="{B24CCD35-9013-4259-B0C7-FDC7390AFF12}"/>
              </a:ext>
            </a:extLst>
          </p:cNvPr>
          <p:cNvSpPr txBox="1">
            <a:spLocks/>
          </p:cNvSpPr>
          <p:nvPr/>
        </p:nvSpPr>
        <p:spPr>
          <a:xfrm>
            <a:off x="6332948" y="1451714"/>
            <a:ext cx="5605433" cy="216930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1pPr>
            <a:lvl2pPr marL="449263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tabLst>
                <a:tab pos="449263" algn="l"/>
              </a:tabLst>
              <a:defRPr sz="1800" b="0" kern="1200" spc="-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2pPr>
            <a:lvl3pPr marL="808038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808038" algn="l"/>
              </a:tabLst>
              <a:defRPr sz="16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4396" lvl="1" indent="-380990" algn="l" defTabSz="1219140">
              <a:spcAft>
                <a:spcPts val="800"/>
              </a:spcAft>
              <a:buClr>
                <a:srgbClr val="D9871C"/>
              </a:buClr>
              <a:buFontTx/>
              <a:buChar char="-"/>
              <a:tabLst>
                <a:tab pos="598988" algn="l"/>
              </a:tabLst>
            </a:pPr>
            <a:r>
              <a:rPr lang="fr-FR" sz="1600" spc="0" dirty="0">
                <a:solidFill>
                  <a:srgbClr val="3680A7"/>
                </a:solidFill>
              </a:rPr>
              <a:t>Garantir l’équilibre entre végétation et bâti et le maintien de la qualité paysagère</a:t>
            </a:r>
          </a:p>
          <a:p>
            <a:pPr marL="624396" lvl="1" indent="-380990" algn="l" defTabSz="1219140">
              <a:spcAft>
                <a:spcPts val="800"/>
              </a:spcAft>
              <a:buClr>
                <a:srgbClr val="D9871C"/>
              </a:buClr>
              <a:buFontTx/>
              <a:buChar char="-"/>
              <a:tabLst>
                <a:tab pos="598988" algn="l"/>
              </a:tabLst>
            </a:pPr>
            <a:r>
              <a:rPr lang="fr-FR" sz="1600" spc="0" dirty="0">
                <a:solidFill>
                  <a:srgbClr val="3680A7"/>
                </a:solidFill>
              </a:rPr>
              <a:t>Préserver les continuités écologiques aux abords du ruisseau </a:t>
            </a:r>
            <a:r>
              <a:rPr lang="fr-FR" sz="1600" spc="0" dirty="0" err="1">
                <a:solidFill>
                  <a:srgbClr val="3680A7"/>
                </a:solidFill>
              </a:rPr>
              <a:t>Saint-Lautier</a:t>
            </a:r>
            <a:endParaRPr lang="fr-FR" sz="1600" spc="0" dirty="0">
              <a:solidFill>
                <a:srgbClr val="3680A7"/>
              </a:solidFill>
            </a:endParaRPr>
          </a:p>
          <a:p>
            <a:pPr marL="624396" lvl="1" indent="-380990" algn="l" defTabSz="1219140">
              <a:spcAft>
                <a:spcPts val="800"/>
              </a:spcAft>
              <a:buClr>
                <a:srgbClr val="D9871C"/>
              </a:buClr>
              <a:buFontTx/>
              <a:buChar char="-"/>
              <a:tabLst>
                <a:tab pos="598988" algn="l"/>
              </a:tabLst>
            </a:pPr>
            <a:r>
              <a:rPr lang="fr-FR" sz="1600" spc="0" dirty="0">
                <a:solidFill>
                  <a:srgbClr val="3680A7"/>
                </a:solidFill>
              </a:rPr>
              <a:t>Structurer les entrées de bourg</a:t>
            </a:r>
          </a:p>
        </p:txBody>
      </p:sp>
      <p:sp>
        <p:nvSpPr>
          <p:cNvPr id="12" name="Espace réservé du texte 3">
            <a:extLst>
              <a:ext uri="{FF2B5EF4-FFF2-40B4-BE49-F238E27FC236}">
                <a16:creationId xmlns:a16="http://schemas.microsoft.com/office/drawing/2014/main" id="{8BFBC9CC-FC17-4D4A-B412-4752FFBA7E82}"/>
              </a:ext>
            </a:extLst>
          </p:cNvPr>
          <p:cNvSpPr txBox="1">
            <a:spLocks/>
          </p:cNvSpPr>
          <p:nvPr/>
        </p:nvSpPr>
        <p:spPr>
          <a:xfrm>
            <a:off x="318278" y="1552949"/>
            <a:ext cx="5605433" cy="134704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1pPr>
            <a:lvl2pPr marL="449263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tabLst>
                <a:tab pos="449263" algn="l"/>
              </a:tabLst>
              <a:defRPr sz="1800" b="0" kern="1200" spc="-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2pPr>
            <a:lvl3pPr marL="808038" indent="-266700" algn="just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808038" algn="l"/>
              </a:tabLst>
              <a:defRPr sz="1600" b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Armata" panose="020B0503040500060204" pitchFamily="34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4396" lvl="1" indent="-380990" algn="l" defTabSz="1219140">
              <a:spcAft>
                <a:spcPts val="800"/>
              </a:spcAft>
              <a:buClr>
                <a:srgbClr val="D9871C"/>
              </a:buClr>
              <a:buFontTx/>
              <a:buChar char="-"/>
              <a:tabLst>
                <a:tab pos="598988" algn="l"/>
              </a:tabLst>
            </a:pPr>
            <a:r>
              <a:rPr lang="fr-FR" sz="1600" spc="0" dirty="0">
                <a:solidFill>
                  <a:srgbClr val="3680A7"/>
                </a:solidFill>
              </a:rPr>
              <a:t>Préserver et renforcer la trame verte et bleue sur l’ensemble du territoire communal</a:t>
            </a:r>
          </a:p>
          <a:p>
            <a:pPr marL="243406" lvl="1" indent="0" algn="l" defTabSz="1219140">
              <a:spcAft>
                <a:spcPts val="800"/>
              </a:spcAft>
              <a:buClr>
                <a:srgbClr val="D9871C"/>
              </a:buClr>
              <a:buNone/>
              <a:tabLst>
                <a:tab pos="598988" algn="l"/>
              </a:tabLst>
            </a:pPr>
            <a:endParaRPr lang="fr-FR" sz="1867" spc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9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tx2"/>
                </a:solidFill>
              </a:rPr>
              <a:t>1 - Bilan de la période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952500" y="2188556"/>
            <a:ext cx="4838700" cy="574318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fr-FR" dirty="0"/>
              <a:t>Animations pendant les mercredis et vacances scolaires (jardinage, ateliers créatifs, jeux…)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fr-FR" dirty="0"/>
              <a:t>Ateliers récurrents  : numérique, parentalité…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fr-FR" dirty="0"/>
              <a:t>Animations pendant les vacances scolaires (ateliers de création, tournoi Mario kart…)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endParaRPr lang="fr-FR" dirty="0"/>
          </a:p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2"/>
          </p:nvPr>
        </p:nvSpPr>
        <p:spPr>
          <a:xfrm>
            <a:off x="952500" y="1940313"/>
            <a:ext cx="4838700" cy="315915"/>
          </a:xfrm>
        </p:spPr>
        <p:txBody>
          <a:bodyPr/>
          <a:lstStyle/>
          <a:p>
            <a:r>
              <a:rPr lang="fr-FR" dirty="0"/>
              <a:t>Une bibliothèque toujours plus active 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5"/>
          </p:nvPr>
        </p:nvSpPr>
        <p:spPr>
          <a:xfrm>
            <a:off x="952500" y="3815626"/>
            <a:ext cx="4838700" cy="563682"/>
          </a:xfrm>
        </p:spPr>
        <p:txBody>
          <a:bodyPr/>
          <a:lstStyle/>
          <a:p>
            <a:r>
              <a:rPr lang="fr-FR" dirty="0"/>
              <a:t>Renforcement du maillage partenarial : bailleurs sociaux, </a:t>
            </a:r>
            <a:r>
              <a:rPr lang="fr-FR" dirty="0" err="1"/>
              <a:t>Sicoval</a:t>
            </a:r>
            <a:r>
              <a:rPr lang="fr-FR" dirty="0"/>
              <a:t>, CAF, Conseil Départemental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23"/>
          </p:nvPr>
        </p:nvSpPr>
        <p:spPr>
          <a:xfrm>
            <a:off x="952500" y="3545081"/>
            <a:ext cx="4838700" cy="315915"/>
          </a:xfrm>
        </p:spPr>
        <p:txBody>
          <a:bodyPr/>
          <a:lstStyle/>
          <a:p>
            <a:r>
              <a:rPr lang="fr-FR" dirty="0"/>
              <a:t>Développement des partenariats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24"/>
          </p:nvPr>
        </p:nvSpPr>
        <p:spPr>
          <a:xfrm>
            <a:off x="952498" y="1331044"/>
            <a:ext cx="7599319" cy="532842"/>
          </a:xfrm>
        </p:spPr>
        <p:txBody>
          <a:bodyPr/>
          <a:lstStyle/>
          <a:p>
            <a:r>
              <a:rPr lang="fr-FR" i="1" dirty="0"/>
              <a:t>Vie associative, action sociale et …..</a:t>
            </a:r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r-FR" dirty="0"/>
              <a:t>Réunion publique / 6 décembre 2024</a:t>
            </a:r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294A09A9-5501-47C1-A89A-A340965A2BE2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16" name="Espace réservé du texte 6">
            <a:extLst>
              <a:ext uri="{FF2B5EF4-FFF2-40B4-BE49-F238E27FC236}">
                <a16:creationId xmlns:a16="http://schemas.microsoft.com/office/drawing/2014/main" id="{FB3B6CE9-597A-6551-AA82-06B96BD0B8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05085" y="2865671"/>
            <a:ext cx="4838700" cy="421846"/>
          </a:xfrm>
        </p:spPr>
        <p:txBody>
          <a:bodyPr/>
          <a:lstStyle/>
          <a:p>
            <a:endParaRPr lang="fr-FR" dirty="0"/>
          </a:p>
          <a:p>
            <a:pPr marL="285750" indent="-285750">
              <a:buFont typeface="Wingdings" pitchFamily="2" charset="2"/>
              <a:buChar char="ü"/>
            </a:pPr>
            <a:endParaRPr lang="fr-FR" dirty="0"/>
          </a:p>
          <a:p>
            <a:endParaRPr lang="fr-FR" dirty="0"/>
          </a:p>
        </p:txBody>
      </p:sp>
      <p:sp>
        <p:nvSpPr>
          <p:cNvPr id="17" name="Espace réservé du texte 7">
            <a:extLst>
              <a:ext uri="{FF2B5EF4-FFF2-40B4-BE49-F238E27FC236}">
                <a16:creationId xmlns:a16="http://schemas.microsoft.com/office/drawing/2014/main" id="{EFE51211-B8C1-C3F6-F79A-D4A4E076F80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64023" y="4395552"/>
            <a:ext cx="4501920" cy="247651"/>
          </a:xfrm>
        </p:spPr>
        <p:txBody>
          <a:bodyPr/>
          <a:lstStyle/>
          <a:p>
            <a:pPr marL="9525" indent="-9525"/>
            <a:r>
              <a:rPr lang="fr-FR" dirty="0"/>
              <a:t>Citoyenneté</a:t>
            </a:r>
          </a:p>
          <a:p>
            <a:pPr marL="9525" indent="-9525"/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554B8C8-D50E-2E4B-F59F-9C27E3142E0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41852" y="1492454"/>
            <a:ext cx="2660699" cy="1995524"/>
          </a:xfrm>
          <a:prstGeom prst="rect">
            <a:avLst/>
          </a:prstGeom>
          <a:ln w="12700">
            <a:solidFill>
              <a:srgbClr val="3680A7"/>
            </a:solidFill>
          </a:ln>
        </p:spPr>
      </p:pic>
      <p:pic>
        <p:nvPicPr>
          <p:cNvPr id="11" name="Image 10" descr="Une image contenant intérieur, Rayonnage, mur, collection&#10;&#10;Description générée automatiquement">
            <a:extLst>
              <a:ext uri="{FF2B5EF4-FFF2-40B4-BE49-F238E27FC236}">
                <a16:creationId xmlns:a16="http://schemas.microsoft.com/office/drawing/2014/main" id="{78F80DB8-6128-6590-B2EC-F73BF6EC84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796" y="4064641"/>
            <a:ext cx="3048000" cy="2286000"/>
          </a:xfrm>
          <a:prstGeom prst="rect">
            <a:avLst/>
          </a:prstGeom>
        </p:spPr>
      </p:pic>
      <p:pic>
        <p:nvPicPr>
          <p:cNvPr id="18" name="Image 17" descr="Une image contenant habits, Auvent, ciel, personne&#10;&#10;Description générée automatiquement">
            <a:extLst>
              <a:ext uri="{FF2B5EF4-FFF2-40B4-BE49-F238E27FC236}">
                <a16:creationId xmlns:a16="http://schemas.microsoft.com/office/drawing/2014/main" id="{BF27F1A7-7C23-20D5-2EBF-EFE7833597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4392" y="3560190"/>
            <a:ext cx="3048000" cy="2028825"/>
          </a:xfrm>
          <a:prstGeom prst="rect">
            <a:avLst/>
          </a:prstGeom>
        </p:spPr>
      </p:pic>
      <p:pic>
        <p:nvPicPr>
          <p:cNvPr id="20" name="Image 19" descr="Une image contenant habits, personne, Visage humain, intérieur&#10;&#10;Description générée automatiquement">
            <a:extLst>
              <a:ext uri="{FF2B5EF4-FFF2-40B4-BE49-F238E27FC236}">
                <a16:creationId xmlns:a16="http://schemas.microsoft.com/office/drawing/2014/main" id="{E40A50CA-C6E1-FBDA-08CB-3162933DC4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203" y="1159866"/>
            <a:ext cx="2850592" cy="2137944"/>
          </a:xfrm>
          <a:prstGeom prst="rect">
            <a:avLst/>
          </a:prstGeom>
        </p:spPr>
      </p:pic>
      <p:sp>
        <p:nvSpPr>
          <p:cNvPr id="5" name="Espace réservé du texte 7">
            <a:extLst>
              <a:ext uri="{FF2B5EF4-FFF2-40B4-BE49-F238E27FC236}">
                <a16:creationId xmlns:a16="http://schemas.microsoft.com/office/drawing/2014/main" id="{0EE111AF-8C45-2CFF-795C-0F996FFF7ACA}"/>
              </a:ext>
            </a:extLst>
          </p:cNvPr>
          <p:cNvSpPr txBox="1">
            <a:spLocks/>
          </p:cNvSpPr>
          <p:nvPr/>
        </p:nvSpPr>
        <p:spPr>
          <a:xfrm>
            <a:off x="1015098" y="5526956"/>
            <a:ext cx="4501920" cy="6337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 spc="0" baseline="0">
                <a:solidFill>
                  <a:srgbClr val="3680A7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" indent="-9525"/>
            <a:r>
              <a:rPr lang="fr-FR" dirty="0"/>
              <a:t>Echanges réguliers avec les associations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19A5DFDE-7CB4-851F-A10D-5C579A01159A}"/>
              </a:ext>
            </a:extLst>
          </p:cNvPr>
          <p:cNvSpPr txBox="1">
            <a:spLocks/>
          </p:cNvSpPr>
          <p:nvPr/>
        </p:nvSpPr>
        <p:spPr>
          <a:xfrm>
            <a:off x="1017934" y="5038019"/>
            <a:ext cx="4501920" cy="6337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 spc="0" baseline="0">
                <a:solidFill>
                  <a:srgbClr val="3680A7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" indent="-9525"/>
            <a:r>
              <a:rPr lang="fr-FR" dirty="0"/>
              <a:t>Animations et décorations de Noël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6A430619-FF31-36F7-5D42-7F3F4E6888F4}"/>
              </a:ext>
            </a:extLst>
          </p:cNvPr>
          <p:cNvSpPr txBox="1">
            <a:spLocks/>
          </p:cNvSpPr>
          <p:nvPr/>
        </p:nvSpPr>
        <p:spPr>
          <a:xfrm>
            <a:off x="964023" y="4649647"/>
            <a:ext cx="4838700" cy="908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Cérémonies du 14 juillet et du 11 novembre</a:t>
            </a:r>
          </a:p>
        </p:txBody>
      </p:sp>
    </p:spTree>
    <p:extLst>
      <p:ext uri="{BB962C8B-B14F-4D97-AF65-F5344CB8AC3E}">
        <p14:creationId xmlns:p14="http://schemas.microsoft.com/office/powerpoint/2010/main" val="29633170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27CFBF9-D46A-4C7C-AFA3-A7A6D511B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B17-5AEF-4869-8EA9-FE30AD0A0942}" type="slidenum">
              <a:rPr lang="fr-FR" smtClean="0"/>
              <a:pPr/>
              <a:t>30</a:t>
            </a:fld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4AE7138-4345-4554-9CA0-62B6268C6980}"/>
              </a:ext>
            </a:extLst>
          </p:cNvPr>
          <p:cNvSpPr txBox="1">
            <a:spLocks/>
          </p:cNvSpPr>
          <p:nvPr/>
        </p:nvSpPr>
        <p:spPr>
          <a:xfrm>
            <a:off x="812800" y="132150"/>
            <a:ext cx="10972800" cy="1143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baseline="0">
                <a:solidFill>
                  <a:schemeClr val="tx2"/>
                </a:solidFill>
                <a:latin typeface="Exo" pitchFamily="50" charset="0"/>
                <a:ea typeface="+mj-ea"/>
                <a:cs typeface="+mj-cs"/>
              </a:defRPr>
            </a:lvl1pPr>
          </a:lstStyle>
          <a:p>
            <a:r>
              <a:rPr lang="fr-FR" sz="3200" dirty="0">
                <a:solidFill>
                  <a:schemeClr val="bg1"/>
                </a:solidFill>
              </a:rPr>
              <a:t>Etapes d’un projet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9A02336-DB70-492D-8B76-6D07D3FC0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6661"/>
            <a:ext cx="12202876" cy="531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20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FDF16C-8225-AEFE-32CC-A8B6A2F27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tx2"/>
                </a:solidFill>
              </a:rPr>
              <a:t>Temps d’échange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F218DAC5-9B04-1647-C753-F3EAF5203C1D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1761643" y="3162579"/>
            <a:ext cx="7729684" cy="53284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fr-FR" sz="4400" dirty="0"/>
              <a:t>À vous la parole</a:t>
            </a:r>
          </a:p>
        </p:txBody>
      </p:sp>
      <p:sp>
        <p:nvSpPr>
          <p:cNvPr id="14" name="Espace réservé du pied de page 13">
            <a:extLst>
              <a:ext uri="{FF2B5EF4-FFF2-40B4-BE49-F238E27FC236}">
                <a16:creationId xmlns:a16="http://schemas.microsoft.com/office/drawing/2014/main" id="{55DE03B1-3844-37FB-1924-D450E3645F48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r-FR" dirty="0"/>
              <a:t>Réunion publique / 6 décembre  2024</a:t>
            </a:r>
          </a:p>
        </p:txBody>
      </p:sp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F502D3DA-0F1A-DBDB-6121-6261F707AD32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294A09A9-5501-47C1-A89A-A340965A2BE2}" type="slidenum">
              <a:rPr lang="fr-FR" smtClean="0"/>
              <a:pPr/>
              <a:t>31</a:t>
            </a:fld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307BF6-0A49-A511-2E55-F04A8DDE08C8}"/>
              </a:ext>
            </a:extLst>
          </p:cNvPr>
          <p:cNvSpPr/>
          <p:nvPr/>
        </p:nvSpPr>
        <p:spPr>
          <a:xfrm>
            <a:off x="888086" y="1559085"/>
            <a:ext cx="2901082" cy="7959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5575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tx2"/>
                </a:solidFill>
              </a:rPr>
              <a:t>1 - Bilan de la période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952500" y="2422730"/>
            <a:ext cx="4838700" cy="574318"/>
          </a:xfrm>
        </p:spPr>
        <p:txBody>
          <a:bodyPr/>
          <a:lstStyle/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Plus pédagogique, plus accessible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Suivi d’un temps d’échange avec le public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Procès-Verbaux </a:t>
            </a:r>
          </a:p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2"/>
          </p:nvPr>
        </p:nvSpPr>
        <p:spPr>
          <a:xfrm>
            <a:off x="952500" y="2051826"/>
            <a:ext cx="4838700" cy="315915"/>
          </a:xfrm>
        </p:spPr>
        <p:txBody>
          <a:bodyPr/>
          <a:lstStyle/>
          <a:p>
            <a:r>
              <a:rPr lang="fr-FR" dirty="0"/>
              <a:t>Un conseil municipal mensuel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5"/>
          </p:nvPr>
        </p:nvSpPr>
        <p:spPr>
          <a:xfrm>
            <a:off x="952500" y="3973389"/>
            <a:ext cx="4838700" cy="908340"/>
          </a:xfrm>
        </p:spPr>
        <p:txBody>
          <a:bodyPr/>
          <a:lstStyle/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Supports numériques : PanneauPocket, Site internet, Facebook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Support papier : Montlaur Infos 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23"/>
          </p:nvPr>
        </p:nvSpPr>
        <p:spPr>
          <a:xfrm>
            <a:off x="952500" y="3602485"/>
            <a:ext cx="4838700" cy="315915"/>
          </a:xfrm>
        </p:spPr>
        <p:txBody>
          <a:bodyPr/>
          <a:lstStyle/>
          <a:p>
            <a:r>
              <a:rPr lang="fr-FR" dirty="0"/>
              <a:t>Un partage régulier d’informations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24"/>
          </p:nvPr>
        </p:nvSpPr>
        <p:spPr>
          <a:xfrm>
            <a:off x="952498" y="1331044"/>
            <a:ext cx="7599319" cy="532842"/>
          </a:xfrm>
        </p:spPr>
        <p:txBody>
          <a:bodyPr/>
          <a:lstStyle/>
          <a:p>
            <a:r>
              <a:rPr lang="fr-FR" i="1" dirty="0"/>
              <a:t>… communication</a:t>
            </a:r>
          </a:p>
          <a:p>
            <a:endParaRPr lang="fr-FR" dirty="0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22"/>
          </p:nvPr>
        </p:nvSpPr>
        <p:spPr>
          <a:xfrm>
            <a:off x="1541174" y="6390563"/>
            <a:ext cx="3026410" cy="247651"/>
          </a:xfrm>
        </p:spPr>
        <p:txBody>
          <a:bodyPr/>
          <a:lstStyle/>
          <a:p>
            <a:r>
              <a:rPr lang="fr-FR" dirty="0"/>
              <a:t>Réunion publique / 6 décembre 2024</a:t>
            </a:r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25"/>
          </p:nvPr>
        </p:nvSpPr>
        <p:spPr>
          <a:xfrm>
            <a:off x="1017934" y="6390562"/>
            <a:ext cx="523240" cy="247651"/>
          </a:xfrm>
        </p:spPr>
        <p:txBody>
          <a:bodyPr/>
          <a:lstStyle/>
          <a:p>
            <a:fld id="{294A09A9-5501-47C1-A89A-A340965A2BE2}" type="slidenum">
              <a:rPr lang="fr-FR" smtClean="0"/>
              <a:pPr/>
              <a:t>4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080" y="2720669"/>
            <a:ext cx="2557991" cy="3611551"/>
          </a:xfrm>
          <a:prstGeom prst="rect">
            <a:avLst/>
          </a:prstGeom>
          <a:ln w="12700">
            <a:solidFill>
              <a:srgbClr val="3680A7"/>
            </a:solidFill>
          </a:ln>
        </p:spPr>
      </p:pic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1CACB0E9-AB92-B383-3C60-C4BA92244A99}"/>
              </a:ext>
            </a:extLst>
          </p:cNvPr>
          <p:cNvSpPr txBox="1">
            <a:spLocks/>
          </p:cNvSpPr>
          <p:nvPr/>
        </p:nvSpPr>
        <p:spPr>
          <a:xfrm>
            <a:off x="943269" y="5285277"/>
            <a:ext cx="4838700" cy="574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Alternance de Conseils municipaux et de Bureaux municipaux des élus, toujours en public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115A3AB4-BFAE-8867-3F93-6A9044F5EA19}"/>
              </a:ext>
            </a:extLst>
          </p:cNvPr>
          <p:cNvSpPr txBox="1">
            <a:spLocks/>
          </p:cNvSpPr>
          <p:nvPr/>
        </p:nvSpPr>
        <p:spPr>
          <a:xfrm>
            <a:off x="964023" y="4917828"/>
            <a:ext cx="4838700" cy="315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 spc="0" baseline="0">
                <a:solidFill>
                  <a:srgbClr val="3680A7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En 2025, des rencontres régulières</a:t>
            </a:r>
          </a:p>
        </p:txBody>
      </p:sp>
    </p:spTree>
    <p:extLst>
      <p:ext uri="{BB962C8B-B14F-4D97-AF65-F5344CB8AC3E}">
        <p14:creationId xmlns:p14="http://schemas.microsoft.com/office/powerpoint/2010/main" val="2140799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592ABD46-F6AA-3DB4-C434-782558AC29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91101" y="1241072"/>
            <a:ext cx="3303746" cy="2409965"/>
          </a:xfrm>
          <a:prstGeom prst="rect">
            <a:avLst/>
          </a:prstGeom>
          <a:ln w="12700">
            <a:solidFill>
              <a:srgbClr val="3680A7"/>
            </a:solidFill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tx2"/>
                </a:solidFill>
              </a:rPr>
              <a:t>1 - Bilan de la période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Etablissement du plan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Consultation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Vote en conseil municipal</a:t>
            </a:r>
          </a:p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Un premier programme de plantation de haies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5"/>
          </p:nvPr>
        </p:nvSpPr>
        <p:spPr>
          <a:xfrm>
            <a:off x="952500" y="4478343"/>
            <a:ext cx="4204979" cy="1224570"/>
          </a:xfrm>
        </p:spPr>
        <p:txBody>
          <a:bodyPr/>
          <a:lstStyle/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Présentation du projet Boulodrome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Planification de la plantation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Premier état des lieux et identification des enjeux prioritaires du site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Participation au World clean up </a:t>
            </a:r>
            <a:r>
              <a:rPr lang="fr-FR" dirty="0" err="1"/>
              <a:t>day</a:t>
            </a:r>
            <a:r>
              <a:rPr lang="fr-FR" dirty="0"/>
              <a:t> 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23"/>
          </p:nvPr>
        </p:nvSpPr>
        <p:spPr>
          <a:xfrm>
            <a:off x="952500" y="4107439"/>
            <a:ext cx="4838700" cy="315915"/>
          </a:xfrm>
        </p:spPr>
        <p:txBody>
          <a:bodyPr/>
          <a:lstStyle/>
          <a:p>
            <a:r>
              <a:rPr lang="fr-FR" dirty="0"/>
              <a:t>Rencontre thématique avec les habitants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24"/>
          </p:nvPr>
        </p:nvSpPr>
        <p:spPr>
          <a:xfrm>
            <a:off x="952498" y="1331044"/>
            <a:ext cx="7599319" cy="532842"/>
          </a:xfrm>
        </p:spPr>
        <p:txBody>
          <a:bodyPr/>
          <a:lstStyle/>
          <a:p>
            <a:r>
              <a:rPr lang="fr-FR" i="1" dirty="0">
                <a:solidFill>
                  <a:srgbClr val="3680A7"/>
                </a:solidFill>
              </a:rPr>
              <a:t>Environnement…</a:t>
            </a:r>
          </a:p>
          <a:p>
            <a:endParaRPr lang="fr-FR" dirty="0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r-FR" dirty="0"/>
              <a:t>Réunion publique / 6 décembre 2024</a:t>
            </a:r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294A09A9-5501-47C1-A89A-A340965A2BE2}" type="slidenum">
              <a:rPr lang="fr-FR" smtClean="0"/>
              <a:pPr/>
              <a:t>5</a:t>
            </a:fld>
            <a:endParaRPr lang="fr-FR" dirty="0"/>
          </a:p>
        </p:txBody>
      </p:sp>
      <p:pic>
        <p:nvPicPr>
          <p:cNvPr id="1026" name="AEC0914B-6A15-4603-BA9E-16E08D4D01A3" descr="PHOTO-2024-09-21-11-21-00.jpg">
            <a:extLst>
              <a:ext uri="{FF2B5EF4-FFF2-40B4-BE49-F238E27FC236}">
                <a16:creationId xmlns:a16="http://schemas.microsoft.com/office/drawing/2014/main" id="{65E2FB8D-2984-2C29-78CE-20BAAAC77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467" y="3998287"/>
            <a:ext cx="3812086" cy="21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2899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tx2"/>
                </a:solidFill>
              </a:rPr>
              <a:t>1 - Bilan de la période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24"/>
          </p:nvPr>
        </p:nvSpPr>
        <p:spPr>
          <a:xfrm>
            <a:off x="952498" y="1331044"/>
            <a:ext cx="7599319" cy="532842"/>
          </a:xfrm>
        </p:spPr>
        <p:txBody>
          <a:bodyPr/>
          <a:lstStyle/>
          <a:p>
            <a:r>
              <a:rPr lang="fr-FR" i="1" dirty="0">
                <a:solidFill>
                  <a:srgbClr val="3680A7"/>
                </a:solidFill>
              </a:rPr>
              <a:t>… et cadre de vie</a:t>
            </a:r>
          </a:p>
          <a:p>
            <a:endParaRPr lang="fr-FR" dirty="0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r-FR" dirty="0"/>
              <a:t>Réunion publique / 6 décembre 2024</a:t>
            </a:r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294A09A9-5501-47C1-A89A-A340965A2BE2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16" name="Espace réservé du texte 6">
            <a:extLst>
              <a:ext uri="{FF2B5EF4-FFF2-40B4-BE49-F238E27FC236}">
                <a16:creationId xmlns:a16="http://schemas.microsoft.com/office/drawing/2014/main" id="{FB3B6CE9-597A-6551-AA82-06B96BD0B8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67257" y="3326098"/>
            <a:ext cx="4838700" cy="421846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/>
              <a:t>Nettoyage constant de la commune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/>
              <a:t>Diagnostic du matériel et réparation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/>
              <a:t>Planification des plantations d’automne avec les agents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fr-FR" dirty="0"/>
          </a:p>
        </p:txBody>
      </p:sp>
      <p:sp>
        <p:nvSpPr>
          <p:cNvPr id="17" name="Espace réservé du texte 7">
            <a:extLst>
              <a:ext uri="{FF2B5EF4-FFF2-40B4-BE49-F238E27FC236}">
                <a16:creationId xmlns:a16="http://schemas.microsoft.com/office/drawing/2014/main" id="{EFE51211-B8C1-C3F6-F79A-D4A4E076F80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52498" y="2795282"/>
            <a:ext cx="5768928" cy="633718"/>
          </a:xfrm>
        </p:spPr>
        <p:txBody>
          <a:bodyPr/>
          <a:lstStyle/>
          <a:p>
            <a:pPr marL="9525" indent="-9525"/>
            <a:r>
              <a:rPr lang="fr-FR" dirty="0"/>
              <a:t>Espaces verts</a:t>
            </a:r>
          </a:p>
          <a:p>
            <a:pPr marL="9525" indent="-9525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71A7677-89B1-4D6C-C784-F5377D1021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096" y="915791"/>
            <a:ext cx="3004318" cy="3990109"/>
          </a:xfrm>
          <a:prstGeom prst="rect">
            <a:avLst/>
          </a:prstGeom>
          <a:ln w="12700">
            <a:solidFill>
              <a:srgbClr val="3680A7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F7D4EA8-C7F0-008B-5333-3292CCBAC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0"/>
          <a:stretch/>
        </p:blipFill>
        <p:spPr>
          <a:xfrm>
            <a:off x="7272320" y="3953214"/>
            <a:ext cx="3176188" cy="2572061"/>
          </a:xfrm>
          <a:prstGeom prst="rect">
            <a:avLst/>
          </a:prstGeom>
          <a:ln>
            <a:solidFill>
              <a:srgbClr val="3680A7"/>
            </a:solidFill>
          </a:ln>
        </p:spPr>
      </p:pic>
    </p:spTree>
    <p:extLst>
      <p:ext uri="{BB962C8B-B14F-4D97-AF65-F5344CB8AC3E}">
        <p14:creationId xmlns:p14="http://schemas.microsoft.com/office/powerpoint/2010/main" val="143833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tx2"/>
                </a:solidFill>
              </a:rPr>
              <a:t>1 - Bilan de la période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Suivi du Budget 2024 et mise en place d’indicateurs permettant de suivre au plus près les dépenses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Préparation du Budget 2025 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Suivi du budget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24"/>
          </p:nvPr>
        </p:nvSpPr>
        <p:spPr>
          <a:xfrm>
            <a:off x="952498" y="1331044"/>
            <a:ext cx="7599319" cy="532842"/>
          </a:xfrm>
        </p:spPr>
        <p:txBody>
          <a:bodyPr/>
          <a:lstStyle/>
          <a:p>
            <a:r>
              <a:rPr lang="fr-FR" i="1" dirty="0">
                <a:solidFill>
                  <a:srgbClr val="3680A7"/>
                </a:solidFill>
              </a:rPr>
              <a:t>Finances et ressources humaines</a:t>
            </a:r>
          </a:p>
          <a:p>
            <a:endParaRPr lang="fr-FR" dirty="0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r-FR" dirty="0"/>
              <a:t>Réunion publique / 6 décembre 2024</a:t>
            </a:r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294A09A9-5501-47C1-A89A-A340965A2BE2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16" name="Espace réservé du texte 6">
            <a:extLst>
              <a:ext uri="{FF2B5EF4-FFF2-40B4-BE49-F238E27FC236}">
                <a16:creationId xmlns:a16="http://schemas.microsoft.com/office/drawing/2014/main" id="{FB3B6CE9-597A-6551-AA82-06B96BD0B8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05085" y="2762840"/>
            <a:ext cx="4838700" cy="421846"/>
          </a:xfrm>
        </p:spPr>
        <p:txBody>
          <a:bodyPr/>
          <a:lstStyle/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Aménagement des espaces tertiaires pour une meilleure ergonomie </a:t>
            </a:r>
            <a:r>
              <a:rPr lang="fr-FR"/>
              <a:t>aux postes </a:t>
            </a:r>
            <a:endParaRPr lang="fr-FR" dirty="0"/>
          </a:p>
        </p:txBody>
      </p:sp>
      <p:sp>
        <p:nvSpPr>
          <p:cNvPr id="17" name="Espace réservé du texte 7">
            <a:extLst>
              <a:ext uri="{FF2B5EF4-FFF2-40B4-BE49-F238E27FC236}">
                <a16:creationId xmlns:a16="http://schemas.microsoft.com/office/drawing/2014/main" id="{EFE51211-B8C1-C3F6-F79A-D4A4E076F80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305085" y="2340045"/>
            <a:ext cx="5768928" cy="633718"/>
          </a:xfrm>
        </p:spPr>
        <p:txBody>
          <a:bodyPr/>
          <a:lstStyle/>
          <a:p>
            <a:pPr marL="9525" indent="-9525"/>
            <a:r>
              <a:rPr lang="fr-FR" dirty="0"/>
              <a:t>Amélioration des outils de travail</a:t>
            </a:r>
          </a:p>
        </p:txBody>
      </p:sp>
      <p:sp>
        <p:nvSpPr>
          <p:cNvPr id="18" name="Espace réservé du texte 6">
            <a:extLst>
              <a:ext uri="{FF2B5EF4-FFF2-40B4-BE49-F238E27FC236}">
                <a16:creationId xmlns:a16="http://schemas.microsoft.com/office/drawing/2014/main" id="{74F536CA-03B6-8E25-247C-96C655A78385}"/>
              </a:ext>
            </a:extLst>
          </p:cNvPr>
          <p:cNvSpPr txBox="1">
            <a:spLocks/>
          </p:cNvSpPr>
          <p:nvPr/>
        </p:nvSpPr>
        <p:spPr>
          <a:xfrm>
            <a:off x="952500" y="4417464"/>
            <a:ext cx="4838700" cy="908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Bilan RH avec le CDG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Mise en œuvre de la politique de fidélisation de nos agents </a:t>
            </a:r>
          </a:p>
          <a:p>
            <a:pPr marL="285750" indent="-285750">
              <a:buFont typeface="Wingdings" pitchFamily="2" charset="2"/>
              <a:buChar char="ü"/>
            </a:pPr>
            <a:endParaRPr lang="fr-FR" dirty="0"/>
          </a:p>
          <a:p>
            <a:endParaRPr lang="fr-FR" dirty="0"/>
          </a:p>
        </p:txBody>
      </p:sp>
      <p:sp>
        <p:nvSpPr>
          <p:cNvPr id="20" name="Espace réservé du texte 7">
            <a:extLst>
              <a:ext uri="{FF2B5EF4-FFF2-40B4-BE49-F238E27FC236}">
                <a16:creationId xmlns:a16="http://schemas.microsoft.com/office/drawing/2014/main" id="{F8D0AEA6-6C2C-AA2A-01F5-3AD50EACB9DA}"/>
              </a:ext>
            </a:extLst>
          </p:cNvPr>
          <p:cNvSpPr txBox="1">
            <a:spLocks/>
          </p:cNvSpPr>
          <p:nvPr/>
        </p:nvSpPr>
        <p:spPr>
          <a:xfrm>
            <a:off x="952500" y="4046560"/>
            <a:ext cx="4838700" cy="315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 spc="0" baseline="0">
                <a:solidFill>
                  <a:srgbClr val="3680A7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Un travail de structuration de nos services publics</a:t>
            </a:r>
          </a:p>
        </p:txBody>
      </p:sp>
      <p:pic>
        <p:nvPicPr>
          <p:cNvPr id="6" name="Image 5" descr="Une image contenant plein air, bâtiment, ciel, fenêtre&#10;&#10;Description générée automatiquement">
            <a:extLst>
              <a:ext uri="{FF2B5EF4-FFF2-40B4-BE49-F238E27FC236}">
                <a16:creationId xmlns:a16="http://schemas.microsoft.com/office/drawing/2014/main" id="{EF57DC30-71EB-AA67-7602-94216C1BB8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335" y="355995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05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tx2"/>
                </a:solidFill>
              </a:rPr>
              <a:t>1 - Bilan de la période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24"/>
          </p:nvPr>
        </p:nvSpPr>
        <p:spPr>
          <a:xfrm>
            <a:off x="952498" y="1331044"/>
            <a:ext cx="7599319" cy="532842"/>
          </a:xfrm>
        </p:spPr>
        <p:txBody>
          <a:bodyPr/>
          <a:lstStyle/>
          <a:p>
            <a:r>
              <a:rPr lang="fr-FR" i="1" dirty="0"/>
              <a:t>Education et jeunesse</a:t>
            </a:r>
          </a:p>
          <a:p>
            <a:endParaRPr lang="fr-FR" dirty="0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r-FR" dirty="0"/>
              <a:t>Réunion publique / 6 décembre 2024</a:t>
            </a:r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294A09A9-5501-47C1-A89A-A340965A2BE2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8BC108E0-518D-85F8-E55C-F7844F7E098E}"/>
              </a:ext>
            </a:extLst>
          </p:cNvPr>
          <p:cNvSpPr txBox="1">
            <a:spLocks/>
          </p:cNvSpPr>
          <p:nvPr/>
        </p:nvSpPr>
        <p:spPr>
          <a:xfrm>
            <a:off x="894667" y="3594311"/>
            <a:ext cx="4896533" cy="19255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Stabilisation de l’équipe éducative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De nombreux projets en commun (ALAÉ / enseignants / APE…)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Un dialogue régulier au sein de la communauté éducative</a:t>
            </a:r>
          </a:p>
          <a:p>
            <a:pPr marL="285750" indent="-285750">
              <a:buFont typeface="Wingdings" pitchFamily="2" charset="2"/>
              <a:buChar char="ü"/>
            </a:pPr>
            <a:endParaRPr lang="fr-FR" dirty="0"/>
          </a:p>
          <a:p>
            <a:endParaRPr lang="fr-FR" dirty="0"/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95DD1DCC-A90C-0CE6-CD24-0FFA9CBB0646}"/>
              </a:ext>
            </a:extLst>
          </p:cNvPr>
          <p:cNvSpPr txBox="1">
            <a:spLocks/>
          </p:cNvSpPr>
          <p:nvPr/>
        </p:nvSpPr>
        <p:spPr>
          <a:xfrm>
            <a:off x="1010330" y="3217351"/>
            <a:ext cx="4838700" cy="315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 spc="0" baseline="0">
                <a:solidFill>
                  <a:srgbClr val="3680A7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Une rentrée 2024 réussie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A7C82EF7-0B67-082B-CA5D-C37C1B5AA0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0" t="6253" b="1720"/>
          <a:stretch/>
        </p:blipFill>
        <p:spPr>
          <a:xfrm>
            <a:off x="6342971" y="3358634"/>
            <a:ext cx="3969499" cy="2334209"/>
          </a:xfrm>
          <a:prstGeom prst="rect">
            <a:avLst/>
          </a:prstGeom>
          <a:ln w="12700">
            <a:solidFill>
              <a:srgbClr val="3680A7"/>
            </a:solidFill>
          </a:ln>
        </p:spPr>
      </p:pic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34BDB-249E-ED4F-4412-38B8C4DA59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81414" y="2296808"/>
            <a:ext cx="4838700" cy="908340"/>
          </a:xfrm>
        </p:spPr>
        <p:txBody>
          <a:bodyPr/>
          <a:lstStyle/>
          <a:p>
            <a:r>
              <a:rPr lang="fr-FR" dirty="0">
                <a:solidFill>
                  <a:srgbClr val="3680A7"/>
                </a:solidFill>
                <a:latin typeface="+mj-lt"/>
              </a:rPr>
              <a:t>Travail sur la cohérence éducative </a:t>
            </a:r>
          </a:p>
          <a:p>
            <a:r>
              <a:rPr lang="fr-FR" dirty="0"/>
              <a:t>Comité de pilotage du PEDT</a:t>
            </a:r>
          </a:p>
        </p:txBody>
      </p:sp>
    </p:spTree>
    <p:extLst>
      <p:ext uri="{BB962C8B-B14F-4D97-AF65-F5344CB8AC3E}">
        <p14:creationId xmlns:p14="http://schemas.microsoft.com/office/powerpoint/2010/main" val="1777534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tx2"/>
                </a:solidFill>
              </a:rPr>
              <a:t>1 - Bilan de la période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952500" y="2333519"/>
            <a:ext cx="4838700" cy="574318"/>
          </a:xfrm>
        </p:spPr>
        <p:txBody>
          <a:bodyPr/>
          <a:lstStyle/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Faire découvrir toutes les associations de la commune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Développer l’accès à la Culture et aux sports (CCAS)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Valoriser l’engagement </a:t>
            </a:r>
          </a:p>
          <a:p>
            <a:pPr marL="285750" indent="-285750">
              <a:buFont typeface="Wingdings" pitchFamily="2" charset="2"/>
              <a:buChar char="ü"/>
            </a:pPr>
            <a:endParaRPr lang="fr-FR" dirty="0"/>
          </a:p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2"/>
          </p:nvPr>
        </p:nvSpPr>
        <p:spPr>
          <a:xfrm>
            <a:off x="952500" y="1962615"/>
            <a:ext cx="4838700" cy="315915"/>
          </a:xfrm>
        </p:spPr>
        <p:txBody>
          <a:bodyPr/>
          <a:lstStyle/>
          <a:p>
            <a:r>
              <a:rPr lang="fr-FR" dirty="0"/>
              <a:t>Forum des associations 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5"/>
          </p:nvPr>
        </p:nvSpPr>
        <p:spPr>
          <a:xfrm>
            <a:off x="952500" y="4276042"/>
            <a:ext cx="4838700" cy="908340"/>
          </a:xfrm>
        </p:spPr>
        <p:txBody>
          <a:bodyPr/>
          <a:lstStyle/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7 et 8 juin 2025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/>
              <a:t>Collaboration du Comité des Fêtes avec d’autres associations</a:t>
            </a:r>
          </a:p>
          <a:p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23"/>
          </p:nvPr>
        </p:nvSpPr>
        <p:spPr>
          <a:xfrm>
            <a:off x="952500" y="4018535"/>
            <a:ext cx="4838700" cy="315915"/>
          </a:xfrm>
        </p:spPr>
        <p:txBody>
          <a:bodyPr/>
          <a:lstStyle/>
          <a:p>
            <a:r>
              <a:rPr lang="fr-FR" dirty="0"/>
              <a:t>Fête locale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24"/>
          </p:nvPr>
        </p:nvSpPr>
        <p:spPr>
          <a:xfrm>
            <a:off x="952498" y="1331044"/>
            <a:ext cx="7599319" cy="532842"/>
          </a:xfrm>
        </p:spPr>
        <p:txBody>
          <a:bodyPr/>
          <a:lstStyle/>
          <a:p>
            <a:r>
              <a:rPr lang="fr-FR" i="1" dirty="0"/>
              <a:t>Culture, sports et loisirs</a:t>
            </a:r>
          </a:p>
          <a:p>
            <a:endParaRPr lang="fr-FR" dirty="0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r-FR" dirty="0"/>
              <a:t>Réunion publique / 6 décembre 2024</a:t>
            </a:r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294A09A9-5501-47C1-A89A-A340965A2BE2}" type="slidenum">
              <a:rPr lang="fr-FR" smtClean="0"/>
              <a:pPr/>
              <a:t>9</a:t>
            </a:fld>
            <a:endParaRPr lang="fr-FR" dirty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072" y="1938025"/>
            <a:ext cx="3613793" cy="2708815"/>
          </a:xfrm>
          <a:prstGeom prst="rect">
            <a:avLst/>
          </a:prstGeom>
          <a:ln w="12700">
            <a:solidFill>
              <a:srgbClr val="3680A7"/>
            </a:solidFill>
          </a:ln>
        </p:spPr>
      </p:pic>
      <p:sp>
        <p:nvSpPr>
          <p:cNvPr id="5" name="Espace réservé du texte 7">
            <a:extLst>
              <a:ext uri="{FF2B5EF4-FFF2-40B4-BE49-F238E27FC236}">
                <a16:creationId xmlns:a16="http://schemas.microsoft.com/office/drawing/2014/main" id="{DA5BB578-B66B-D40F-48DB-400EC3689625}"/>
              </a:ext>
            </a:extLst>
          </p:cNvPr>
          <p:cNvSpPr txBox="1">
            <a:spLocks/>
          </p:cNvSpPr>
          <p:nvPr/>
        </p:nvSpPr>
        <p:spPr>
          <a:xfrm>
            <a:off x="948786" y="5386418"/>
            <a:ext cx="4838700" cy="315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 spc="0" baseline="0">
                <a:solidFill>
                  <a:srgbClr val="3680A7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Projet d’exposition artistique</a:t>
            </a:r>
          </a:p>
        </p:txBody>
      </p:sp>
    </p:spTree>
    <p:extLst>
      <p:ext uri="{BB962C8B-B14F-4D97-AF65-F5344CB8AC3E}">
        <p14:creationId xmlns:p14="http://schemas.microsoft.com/office/powerpoint/2010/main" val="243177576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nalisé">
  <a:themeElements>
    <a:clrScheme name="Swiss">
      <a:dk1>
        <a:srgbClr val="000000"/>
      </a:dk1>
      <a:lt1>
        <a:srgbClr val="FFFFFF"/>
      </a:lt1>
      <a:dk2>
        <a:srgbClr val="E4E4E4"/>
      </a:dk2>
      <a:lt2>
        <a:srgbClr val="7CA655"/>
      </a:lt2>
      <a:accent1>
        <a:srgbClr val="A9D4DB"/>
      </a:accent1>
      <a:accent2>
        <a:srgbClr val="FBE284"/>
      </a:accent2>
      <a:accent3>
        <a:srgbClr val="4495A2"/>
      </a:accent3>
      <a:accent4>
        <a:srgbClr val="AA5881"/>
      </a:accent4>
      <a:accent5>
        <a:srgbClr val="E06742"/>
      </a:accent5>
      <a:accent6>
        <a:srgbClr val="F9D448"/>
      </a:accent6>
      <a:hlink>
        <a:srgbClr val="4495A2"/>
      </a:hlink>
      <a:folHlink>
        <a:srgbClr val="AA5881"/>
      </a:folHlink>
    </a:clrScheme>
    <a:fontScheme name="Custom 175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9129364_TF78853419_Win32" id="{26A8DC41-7521-4E8A-BB40-82DDDF6580CB}" vid="{96196EC2-C392-482E-BF29-9BD12A6266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1D20B6E4-879E-4E6C-BDE7-261540CD37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F21D10-BD83-491A-AAA6-945C2DB1EB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9EC1AB0-9704-404D-B6D3-819D938AC55B}">
  <ds:schemaRefs>
    <ds:schemaRef ds:uri="http://purl.org/dc/elements/1.1/"/>
    <ds:schemaRef ds:uri="http://purl.org/dc/dcmitype/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{7E61E920-C918-4B3A-BCBE-D743FC821E90}tf78853419_win32</Template>
  <TotalTime>26</TotalTime>
  <Words>1717</Words>
  <Application>Microsoft Office PowerPoint</Application>
  <PresentationFormat>Grand écran</PresentationFormat>
  <Paragraphs>262</Paragraphs>
  <Slides>31</Slides>
  <Notes>1</Notes>
  <HiddenSlides>1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31</vt:i4>
      </vt:variant>
    </vt:vector>
  </HeadingPairs>
  <TitlesOfParts>
    <vt:vector size="42" baseType="lpstr">
      <vt:lpstr>Arial</vt:lpstr>
      <vt:lpstr>Armata</vt:lpstr>
      <vt:lpstr>Calibri</vt:lpstr>
      <vt:lpstr>Exo</vt:lpstr>
      <vt:lpstr>Franklin Gothic Book</vt:lpstr>
      <vt:lpstr>Franklin Gothic Demi</vt:lpstr>
      <vt:lpstr>Franklin Gothic Medium</vt:lpstr>
      <vt:lpstr>Verdana</vt:lpstr>
      <vt:lpstr>Wingdings</vt:lpstr>
      <vt:lpstr>Personnalisé</vt:lpstr>
      <vt:lpstr>Office Theme</vt:lpstr>
      <vt:lpstr>Réunion publique</vt:lpstr>
      <vt:lpstr>Au programme</vt:lpstr>
      <vt:lpstr>1 - Bilan de la période</vt:lpstr>
      <vt:lpstr>1 - Bilan de la période</vt:lpstr>
      <vt:lpstr>1 - Bilan de la période</vt:lpstr>
      <vt:lpstr>1 - Bilan de la période</vt:lpstr>
      <vt:lpstr>1 - Bilan de la période</vt:lpstr>
      <vt:lpstr>1 - Bilan de la période</vt:lpstr>
      <vt:lpstr>1 - Bilan de la période</vt:lpstr>
      <vt:lpstr>1 - Bilan de la période</vt:lpstr>
      <vt:lpstr>1 - Bilan de la période</vt:lpstr>
      <vt:lpstr>SymbioM</vt:lpstr>
      <vt:lpstr>Les précisions par rapport à la Co M Symbio M du 14 / 09 / 2024</vt:lpstr>
      <vt:lpstr>Les précisions par rapport à la Co M Symbio M du 14 / 09 / 2024</vt:lpstr>
      <vt:lpstr>Les précisions</vt:lpstr>
      <vt:lpstr>Synthèse du diagnostic territorial Montlaur</vt:lpstr>
      <vt:lpstr>Une commune attractive, jeune et familiale</vt:lpstr>
      <vt:lpstr>Une commune rurale qui s’est beaucoup développée</vt:lpstr>
      <vt:lpstr>Une commune divisée entre plusieurs hameaux</vt:lpstr>
      <vt:lpstr>Des équipements publics diversifiés à repenser</vt:lpstr>
      <vt:lpstr>Une bonne desserte mais un maillage doux à développer</vt:lpstr>
      <vt:lpstr>Emplois et économie</vt:lpstr>
      <vt:lpstr>Développement économique futur : la ZAC du Rivel</vt:lpstr>
      <vt:lpstr>Une trame verte et bleue à renforcer sur le territoire</vt:lpstr>
      <vt:lpstr>Une capacité limitée des réseaux en eau potable et en assainissement</vt:lpstr>
      <vt:lpstr>Synthèse du Projet d’Aménagement de Développement Durable (PADD)</vt:lpstr>
      <vt:lpstr>3 Orientations d’Aménagement et de Programmation (OAP) à vocation résidentielle pour conforter l’offre de logements</vt:lpstr>
      <vt:lpstr>3 Orientations d’Aménagement et de Programmation (OAP) à vocation résidentielle pour conforter l’offre de logements</vt:lpstr>
      <vt:lpstr>Orientation d’Aménagement et de Programmation thématique paysage et trame verte et bleue</vt:lpstr>
      <vt:lpstr>Présentation PowerPoint</vt:lpstr>
      <vt:lpstr>Temps d’échange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Conseil municipal</dc:title>
  <dc:creator>Laura Tuzet</dc:creator>
  <cp:lastModifiedBy>alexandre plot</cp:lastModifiedBy>
  <cp:revision>92</cp:revision>
  <cp:lastPrinted>2024-06-07T15:03:06Z</cp:lastPrinted>
  <dcterms:created xsi:type="dcterms:W3CDTF">2024-02-18T11:00:58Z</dcterms:created>
  <dcterms:modified xsi:type="dcterms:W3CDTF">2024-12-07T15:53:20Z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SIP_Label_a55150b5-9709-4135-863a-f4680a6d2cae_Enabled">
    <vt:lpwstr>true</vt:lpwstr>
  </property>
  <property fmtid="{D5CDD505-2E9C-101B-9397-08002B2CF9AE}" pid="4" name="MSIP_Label_a55150b5-9709-4135-863a-f4680a6d2cae_SetDate">
    <vt:lpwstr>2024-06-04T17:23:15Z</vt:lpwstr>
  </property>
  <property fmtid="{D5CDD505-2E9C-101B-9397-08002B2CF9AE}" pid="5" name="MSIP_Label_a55150b5-9709-4135-863a-f4680a6d2cae_Method">
    <vt:lpwstr>Privileged</vt:lpwstr>
  </property>
  <property fmtid="{D5CDD505-2E9C-101B-9397-08002B2CF9AE}" pid="6" name="MSIP_Label_a55150b5-9709-4135-863a-f4680a6d2cae_Name">
    <vt:lpwstr>Public</vt:lpwstr>
  </property>
  <property fmtid="{D5CDD505-2E9C-101B-9397-08002B2CF9AE}" pid="7" name="MSIP_Label_a55150b5-9709-4135-863a-f4680a6d2cae_SiteId">
    <vt:lpwstr>5d0b42b2-7ba0-42b9-bd88-2dd1558bd190</vt:lpwstr>
  </property>
  <property fmtid="{D5CDD505-2E9C-101B-9397-08002B2CF9AE}" pid="8" name="MSIP_Label_a55150b5-9709-4135-863a-f4680a6d2cae_ActionId">
    <vt:lpwstr>0a66762e-b6a0-4325-b9ad-1e92dd6c8831</vt:lpwstr>
  </property>
  <property fmtid="{D5CDD505-2E9C-101B-9397-08002B2CF9AE}" pid="9" name="MSIP_Label_a55150b5-9709-4135-863a-f4680a6d2cae_ContentBits">
    <vt:lpwstr>0</vt:lpwstr>
  </property>
</Properties>
</file>