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58" r:id="rId4"/>
  </p:sldMasterIdLst>
  <p:notesMasterIdLst>
    <p:notesMasterId r:id="rId23"/>
  </p:notesMasterIdLst>
  <p:handoutMasterIdLst>
    <p:handoutMasterId r:id="rId24"/>
  </p:handoutMasterIdLst>
  <p:sldIdLst>
    <p:sldId id="350" r:id="rId5"/>
    <p:sldId id="354" r:id="rId6"/>
    <p:sldId id="364" r:id="rId7"/>
    <p:sldId id="372" r:id="rId8"/>
    <p:sldId id="367" r:id="rId9"/>
    <p:sldId id="368" r:id="rId10"/>
    <p:sldId id="376" r:id="rId11"/>
    <p:sldId id="369" r:id="rId12"/>
    <p:sldId id="370" r:id="rId13"/>
    <p:sldId id="371" r:id="rId14"/>
    <p:sldId id="355" r:id="rId15"/>
    <p:sldId id="373" r:id="rId16"/>
    <p:sldId id="358" r:id="rId17"/>
    <p:sldId id="377" r:id="rId18"/>
    <p:sldId id="361" r:id="rId19"/>
    <p:sldId id="374" r:id="rId20"/>
    <p:sldId id="375" r:id="rId21"/>
    <p:sldId id="363" r:id="rId22"/>
  </p:sldIdLst>
  <p:sldSz cx="12192000" cy="6858000"/>
  <p:notesSz cx="6811963" cy="9942513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eur" initials="A" lastIdx="0" clrIdx="2"/>
  <p:cmAuthor id="4" name="Francoise Brillet-Colliot" initials="dm" lastIdx="1" clrIdx="3">
    <p:extLst>
      <p:ext uri="{19B8F6BF-5375-455C-9EA6-DF929625EA0E}">
        <p15:presenceInfo xmlns:p15="http://schemas.microsoft.com/office/powerpoint/2012/main" userId="S::dgs@mairiemontlaur31.fr::f223a8e3-0acb-4d8a-bf00-7850ba313e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80A7"/>
    <a:srgbClr val="EBBE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352A97-EB73-4AC8-85E1-D53F7AF9C440}" v="6" dt="2024-06-07T14:21:38.0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6137" autoAdjust="0"/>
  </p:normalViewPr>
  <p:slideViewPr>
    <p:cSldViewPr snapToGrid="0">
      <p:cViewPr varScale="1">
        <p:scale>
          <a:sx n="108" d="100"/>
          <a:sy n="108" d="100"/>
        </p:scale>
        <p:origin x="12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48" d="100"/>
          <a:sy n="48" d="100"/>
        </p:scale>
        <p:origin x="2760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E6D13E5-4CEC-3A4A-8E5D-AFCEE7512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F6ECA55-825B-40C4-AA80-03964DC4EE0C}" type="datetime1">
              <a:rPr lang="fr-FR" noProof="0" smtClean="0"/>
              <a:t>12/06/2024</a:t>
            </a:fld>
            <a:endParaRPr lang="fr-FR" noProof="0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9C7E07-3C67-C64C-8DA0-0404F6303970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497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0790" y="2116182"/>
            <a:ext cx="5491571" cy="1514019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 dirty="0"/>
              <a:t>Titre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80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1" name="Forme libre 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2" name="Forme libre 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EBB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18" name="Espace réservé du texte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30791" y="4549553"/>
            <a:ext cx="5491570" cy="95333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800" b="0" i="0">
                <a:solidFill>
                  <a:srgbClr val="3680A7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sz="1800" dirty="0">
                <a:solidFill>
                  <a:srgbClr val="3680A7"/>
                </a:solidFill>
                <a:latin typeface="+mj-lt"/>
              </a:rPr>
              <a:t>Date</a:t>
            </a:r>
            <a:endParaRPr lang="fr-FR" noProof="0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5830791" y="4252111"/>
            <a:ext cx="2133600" cy="3992"/>
          </a:xfrm>
          <a:prstGeom prst="line">
            <a:avLst/>
          </a:prstGeom>
          <a:ln w="101600">
            <a:solidFill>
              <a:srgbClr val="3680A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Image 2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01B32CAE-6093-6F8F-C3AF-D111E5E6D4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9012" y="296106"/>
            <a:ext cx="2402577" cy="1928490"/>
          </a:xfrm>
          <a:prstGeom prst="rect">
            <a:avLst/>
          </a:prstGeom>
          <a:solidFill>
            <a:srgbClr val="3680A7"/>
          </a:solidFill>
        </p:spPr>
      </p:pic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rgbClr val="3680A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orme libre 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80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7" name="Forme libre 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8" name="Forme libre 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EBB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499" y="2286000"/>
            <a:ext cx="9567031" cy="3749395"/>
          </a:xfrm>
        </p:spPr>
        <p:txBody>
          <a:bodyPr rtlCol="0">
            <a:noAutofit/>
          </a:bodyPr>
          <a:lstStyle>
            <a:lvl1pPr marL="0" indent="0">
              <a:buFont typeface="Wingdings" pitchFamily="2" charset="2"/>
              <a:buNone/>
              <a:defRPr sz="1800" b="0" spc="0" baseline="0">
                <a:solidFill>
                  <a:srgbClr val="3680A7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noProof="0" dirty="0"/>
              <a:t>Texte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noProof="0" dirty="0"/>
              <a:t>Texte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noProof="0" dirty="0"/>
              <a:t>Texte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noProof="0" dirty="0"/>
              <a:t>Texte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noProof="0" dirty="0"/>
              <a:t>Texte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noProof="0" dirty="0"/>
              <a:t>Texte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noProof="0" dirty="0"/>
              <a:t>Texte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noProof="0" dirty="0"/>
              <a:t>Texte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noProof="0" dirty="0"/>
              <a:t>Texte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noProof="0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noProof="0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noProof="0" dirty="0"/>
          </a:p>
        </p:txBody>
      </p:sp>
      <p:pic>
        <p:nvPicPr>
          <p:cNvPr id="7" name="Image 6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04A8F137-7D49-E18E-6E1F-9470286BAF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792" y="5627687"/>
            <a:ext cx="1313180" cy="1054058"/>
          </a:xfrm>
          <a:prstGeom prst="rect">
            <a:avLst/>
          </a:prstGeom>
          <a:solidFill>
            <a:srgbClr val="3680A7"/>
          </a:solidFill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7846BCF4-BE42-7418-4B44-81D062D10A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378957"/>
            <a:ext cx="7587794" cy="536834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rgbClr val="3680A7"/>
                </a:solidFill>
                <a:latin typeface="+mj-lt"/>
              </a:defRPr>
            </a:lvl1pPr>
          </a:lstStyle>
          <a:p>
            <a:pPr rtl="0"/>
            <a:r>
              <a:rPr lang="fr-FR" noProof="0" dirty="0"/>
              <a:t>Sommaire</a:t>
            </a:r>
          </a:p>
        </p:txBody>
      </p: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A1A67532-0AF9-DD91-4B91-F65FF1FEBBB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565368" y="6332220"/>
            <a:ext cx="3026410" cy="247651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Réunion publique / 7 juin 2024</a:t>
            </a:r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DB296E67-987A-CA92-DAD9-8E6AF7E7EE5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17934" y="6332220"/>
            <a:ext cx="523240" cy="247651"/>
          </a:xfrm>
        </p:spPr>
        <p:txBody>
          <a:bodyPr rtlCol="0"/>
          <a:lstStyle>
            <a:lvl1pPr algn="l">
              <a:defRPr>
                <a:solidFill>
                  <a:srgbClr val="EBBE3F"/>
                </a:solidFill>
              </a:defRPr>
            </a:lvl1pPr>
          </a:lstStyle>
          <a:p>
            <a:fld id="{294A09A9-5501-47C1-A89A-A340965A2BE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e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5400000" flipV="1">
            <a:off x="9246524" y="-6875"/>
            <a:ext cx="2959226" cy="2959226"/>
            <a:chOff x="0" y="12289"/>
            <a:chExt cx="3550" cy="3551"/>
          </a:xfrm>
        </p:grpSpPr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B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3680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32" name="Titr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378957"/>
            <a:ext cx="7587794" cy="536834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rgbClr val="3680A7"/>
                </a:solidFill>
                <a:latin typeface="+mj-lt"/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794731"/>
            <a:ext cx="2133600" cy="3992"/>
          </a:xfrm>
          <a:prstGeom prst="line">
            <a:avLst/>
          </a:prstGeom>
          <a:ln w="101600">
            <a:solidFill>
              <a:srgbClr val="3680A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20C66A9B-70D4-BED9-CB18-5D8491D702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1CA85D70-A05A-5ACB-8EDC-D9E85E119D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500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600" b="0" spc="0" baseline="0">
                <a:solidFill>
                  <a:srgbClr val="3680A7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fr-FR" noProof="0" dirty="0"/>
              <a:t>Titre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34616237-7572-688F-2E61-65325EE508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546D919-A8DD-B667-D710-0B042CF4A7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655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600" b="0" spc="0" baseline="0">
                <a:solidFill>
                  <a:srgbClr val="3680A7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fr-FR" noProof="0" dirty="0"/>
              <a:t>Titre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D80ED8A5-E2E5-8C57-7C17-7AFEB3EB56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626BED25-0FCD-ADB9-CE53-B409468673E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52500" y="4646997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600" b="0" spc="0" baseline="0">
                <a:solidFill>
                  <a:srgbClr val="3680A7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fr-FR" noProof="0" dirty="0"/>
              <a:t>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FA3BEC01-29B2-B37D-7488-358E102C16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041EE01B-A486-1476-C0C2-A2F0521D40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99647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600" b="0" spc="0" baseline="0">
                <a:solidFill>
                  <a:srgbClr val="3680A7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fr-FR" noProof="0" dirty="0"/>
              <a:t>Titre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8C0CA26-2D51-08D9-1E21-BDE203C3F22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770D9162-3FC8-7BFE-7C80-36BC09B27F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99647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600" b="0" spc="0" baseline="0">
                <a:solidFill>
                  <a:srgbClr val="3680A7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fr-FR" noProof="0" dirty="0"/>
              <a:t>Titre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DDF1C4BB-0096-7FC0-DFFE-93C5156E185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952498" y="1331044"/>
            <a:ext cx="7729684" cy="5328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b="1" spc="0" baseline="0" dirty="0">
                <a:solidFill>
                  <a:srgbClr val="3680A7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fr-FR" noProof="0" dirty="0"/>
              <a:t>Titre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EB091C79-1338-0E4F-C45A-455F85C6139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565368" y="6332220"/>
            <a:ext cx="3026410" cy="247651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Réunion publique / 7 juin 2024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C3D856E8-AF3D-B4B4-0EB8-808E2821EA6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17934" y="6332220"/>
            <a:ext cx="523240" cy="247651"/>
          </a:xfrm>
        </p:spPr>
        <p:txBody>
          <a:bodyPr rtlCol="0"/>
          <a:lstStyle>
            <a:lvl1pPr algn="l">
              <a:defRPr>
                <a:solidFill>
                  <a:srgbClr val="EBBE3F"/>
                </a:solidFill>
              </a:defRPr>
            </a:lvl1pPr>
          </a:lstStyle>
          <a:p>
            <a:fld id="{294A09A9-5501-47C1-A89A-A340965A2BE2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" name="Image 1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A5A4B348-888C-D900-52DB-D9A77C65A9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792" y="5627687"/>
            <a:ext cx="1313180" cy="1054058"/>
          </a:xfrm>
          <a:prstGeom prst="rect">
            <a:avLst/>
          </a:prstGeom>
          <a:solidFill>
            <a:srgbClr val="3680A7"/>
          </a:solidFill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6411AD9-26AD-F448-FE34-D41670BA0FBC}"/>
              </a:ext>
            </a:extLst>
          </p:cNvPr>
          <p:cNvSpPr/>
          <p:nvPr userDrawn="1"/>
        </p:nvSpPr>
        <p:spPr>
          <a:xfrm>
            <a:off x="6485907" y="1484409"/>
            <a:ext cx="3851985" cy="4994634"/>
          </a:xfrm>
          <a:prstGeom prst="rect">
            <a:avLst/>
          </a:prstGeom>
          <a:noFill/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778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>
          <p15:clr>
            <a:srgbClr val="FBAE40"/>
          </p15:clr>
        </p15:guide>
        <p15:guide id="4" pos="516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>
          <p15:clr>
            <a:srgbClr val="FBAE40"/>
          </p15:clr>
        </p15:guide>
        <p15:guide id="11" pos="2880">
          <p15:clr>
            <a:srgbClr val="FBAE40"/>
          </p15:clr>
        </p15:guide>
        <p15:guide id="12" orient="horz" pos="17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794731"/>
            <a:ext cx="2133600" cy="3992"/>
          </a:xfrm>
          <a:prstGeom prst="line">
            <a:avLst/>
          </a:prstGeom>
          <a:ln w="101600">
            <a:solidFill>
              <a:srgbClr val="3680A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499" y="2056155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3680A7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056155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3680A7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6245" y="2012929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24" name="Espace réservé du contenu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solidFill>
                  <a:srgbClr val="3680A7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 dirty="0"/>
              <a:t>Cliquez pour modifier les styles du texte du masque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794731"/>
            <a:ext cx="2133600" cy="3992"/>
          </a:xfrm>
          <a:prstGeom prst="line">
            <a:avLst/>
          </a:prstGeom>
          <a:ln w="101600">
            <a:solidFill>
              <a:srgbClr val="3680A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794731"/>
            <a:ext cx="2133600" cy="3992"/>
          </a:xfrm>
          <a:prstGeom prst="line">
            <a:avLst/>
          </a:prstGeom>
          <a:ln w="101600">
            <a:solidFill>
              <a:srgbClr val="3680A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oupe 4">
            <a:extLst>
              <a:ext uri="{FF2B5EF4-FFF2-40B4-BE49-F238E27FC236}">
                <a16:creationId xmlns:a16="http://schemas.microsoft.com/office/drawing/2014/main" id="{52D31962-0288-373E-9358-FD4AFCC7120D}"/>
              </a:ext>
            </a:extLst>
          </p:cNvPr>
          <p:cNvGrpSpPr>
            <a:grpSpLocks/>
          </p:cNvGrpSpPr>
          <p:nvPr userDrawn="1"/>
        </p:nvGrpSpPr>
        <p:grpSpPr bwMode="auto">
          <a:xfrm rot="5400000" flipV="1">
            <a:off x="9246524" y="-6875"/>
            <a:ext cx="2959226" cy="2959226"/>
            <a:chOff x="0" y="12289"/>
            <a:chExt cx="3550" cy="3551"/>
          </a:xfrm>
        </p:grpSpPr>
        <p:sp>
          <p:nvSpPr>
            <p:cNvPr id="6" name="Forme libre 37">
              <a:extLst>
                <a:ext uri="{FF2B5EF4-FFF2-40B4-BE49-F238E27FC236}">
                  <a16:creationId xmlns:a16="http://schemas.microsoft.com/office/drawing/2014/main" id="{D748554B-BD83-F7CF-E59D-DAC2488FD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B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7" name="Forme libre 38">
              <a:extLst>
                <a:ext uri="{FF2B5EF4-FFF2-40B4-BE49-F238E27FC236}">
                  <a16:creationId xmlns:a16="http://schemas.microsoft.com/office/drawing/2014/main" id="{0E99FE0A-4354-2E7C-E90C-83865D0D5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8" name="Forme libre 39">
              <a:extLst>
                <a:ext uri="{FF2B5EF4-FFF2-40B4-BE49-F238E27FC236}">
                  <a16:creationId xmlns:a16="http://schemas.microsoft.com/office/drawing/2014/main" id="{48FC18E1-B34B-357F-A7C4-DB38F5661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3680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10" name="Titre 1">
            <a:extLst>
              <a:ext uri="{FF2B5EF4-FFF2-40B4-BE49-F238E27FC236}">
                <a16:creationId xmlns:a16="http://schemas.microsoft.com/office/drawing/2014/main" id="{EBC96FF9-1E0C-D626-1DBD-3931194F2D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378957"/>
            <a:ext cx="7587794" cy="536834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rgbClr val="3680A7"/>
                </a:solidFill>
                <a:latin typeface="+mj-lt"/>
              </a:defRPr>
            </a:lvl1pPr>
          </a:lstStyle>
          <a:p>
            <a:pPr rtl="0"/>
            <a:r>
              <a:rPr lang="fr-FR" noProof="0" dirty="0"/>
              <a:t>Titre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F025100E-4461-56FE-C4A9-B29F09B64D4F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52498" y="1331044"/>
            <a:ext cx="3030607" cy="5328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fr-FR" noProof="0" dirty="0"/>
              <a:t>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7A93A68-8ABB-18C2-BA7E-DDD3315DF95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575242" y="1331044"/>
            <a:ext cx="3030607" cy="5088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fr-FR" noProof="0" dirty="0"/>
              <a:t>Titre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2059B4E6-D9A9-A1DF-1D73-3CF29B562F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198008" y="1331044"/>
            <a:ext cx="3030607" cy="5088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fr-FR" noProof="0" dirty="0"/>
              <a:t>Titre</a:t>
            </a: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C4E10EFD-6A38-197D-AFCE-468B8428485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494790" y="6332220"/>
            <a:ext cx="3026410" cy="247651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Réunion publique / 7 juin 2024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38DD5920-0B41-3868-8406-F494F884989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>
            <a:lvl1pPr>
              <a:defRPr>
                <a:solidFill>
                  <a:srgbClr val="EBBE3F"/>
                </a:solidFill>
              </a:defRPr>
            </a:lvl1pPr>
          </a:lstStyle>
          <a:p>
            <a:fld id="{294A09A9-5501-47C1-A89A-A340965A2BE2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BC53E2EE-0DD6-2DBE-61EF-891814D4BB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792" y="5627687"/>
            <a:ext cx="1313180" cy="1054058"/>
          </a:xfrm>
          <a:prstGeom prst="rect">
            <a:avLst/>
          </a:prstGeom>
          <a:solidFill>
            <a:srgbClr val="3680A7"/>
          </a:solidFill>
        </p:spPr>
      </p:pic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0" name="Espace réservé de la date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874A61BF-D000-4F99-B580-8C1CD6096ED3}" type="datetime4">
              <a:rPr lang="fr-FR" noProof="0" smtClean="0">
                <a:latin typeface="+mn-lt"/>
              </a:rPr>
              <a:t>12 juin 2024</a:t>
            </a:fld>
            <a:endParaRPr lang="fr-FR" noProof="0">
              <a:latin typeface="+mn-lt"/>
            </a:endParaRPr>
          </a:p>
        </p:txBody>
      </p:sp>
      <p:sp>
        <p:nvSpPr>
          <p:cNvPr id="31" name="Espace réservé du pied de page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Rapport annuel</a:t>
            </a:r>
            <a:endParaRPr lang="fr-FR" b="0" noProof="0"/>
          </a:p>
        </p:txBody>
      </p:sp>
      <p:sp>
        <p:nvSpPr>
          <p:cNvPr id="32" name="Espace réservé du numéro de diapositive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fr-FR" noProof="0" smtClean="0"/>
              <a:pPr/>
              <a:t>‹N°›</a:t>
            </a:fld>
            <a:endParaRPr lang="fr-F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2" r:id="rId2"/>
    <p:sldLayoutId id="2147483695" r:id="rId3"/>
    <p:sldLayoutId id="2147483688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emf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3E168C-8042-5B4E-A5A4-A5BF693AE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 sz="5400" dirty="0">
                <a:solidFill>
                  <a:srgbClr val="3680A7"/>
                </a:solidFill>
              </a:rPr>
              <a:t>Réunion publique</a:t>
            </a:r>
          </a:p>
        </p:txBody>
      </p:sp>
      <p:sp>
        <p:nvSpPr>
          <p:cNvPr id="3" name="Espace réservé au texte 2">
            <a:extLst>
              <a:ext uri="{FF2B5EF4-FFF2-40B4-BE49-F238E27FC236}">
                <a16:creationId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fr-FR" sz="2400" dirty="0">
                <a:solidFill>
                  <a:srgbClr val="3680A7"/>
                </a:solidFill>
                <a:latin typeface="+mj-lt"/>
              </a:rPr>
              <a:t>Vendredi 7 juin 2024</a:t>
            </a:r>
          </a:p>
          <a:p>
            <a:pPr rtl="0"/>
            <a:r>
              <a:rPr lang="fr-FR" sz="2400" dirty="0">
                <a:latin typeface="+mj-lt"/>
              </a:rPr>
              <a:t>Salle Saint-Lautier</a:t>
            </a:r>
            <a:endParaRPr lang="fr-FR" sz="2400" dirty="0">
              <a:solidFill>
                <a:srgbClr val="3680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957" y="1331044"/>
            <a:ext cx="3694400" cy="2708814"/>
          </a:xfrm>
          <a:prstGeom prst="rect">
            <a:avLst/>
          </a:prstGeom>
          <a:ln w="12700">
            <a:solidFill>
              <a:srgbClr val="3680A7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/>
                </a:solidFill>
              </a:rPr>
              <a:t>2 - Bilan de la période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Par et pour les jeunes du </a:t>
            </a:r>
            <a:r>
              <a:rPr lang="fr-FR" dirty="0" err="1"/>
              <a:t>Sicoval</a:t>
            </a:r>
            <a:endParaRPr lang="fr-FR" dirty="0"/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Développer l’accès à la Culture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Valoriser l’engagement 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Festival Larsen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952500" y="4298347"/>
            <a:ext cx="4838700" cy="908340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Convivialité pour petits et grands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Collaboration du Comité des Fêtes avec d’autres associations</a:t>
            </a:r>
          </a:p>
          <a:p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3"/>
          </p:nvPr>
        </p:nvSpPr>
        <p:spPr>
          <a:xfrm>
            <a:off x="952500" y="3927443"/>
            <a:ext cx="4838700" cy="315915"/>
          </a:xfrm>
        </p:spPr>
        <p:txBody>
          <a:bodyPr/>
          <a:lstStyle/>
          <a:p>
            <a:r>
              <a:rPr lang="fr-FR" dirty="0"/>
              <a:t>Fête locale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24"/>
          </p:nvPr>
        </p:nvSpPr>
        <p:spPr>
          <a:xfrm>
            <a:off x="952498" y="1331044"/>
            <a:ext cx="7599319" cy="532842"/>
          </a:xfrm>
        </p:spPr>
        <p:txBody>
          <a:bodyPr/>
          <a:lstStyle/>
          <a:p>
            <a:r>
              <a:rPr lang="fr-FR" i="1" dirty="0"/>
              <a:t>Culture et loisirs</a:t>
            </a:r>
          </a:p>
          <a:p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/>
              <a:t>Réunion publique / 7 juin 2024</a:t>
            </a:r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94A09A9-5501-47C1-A89A-A340965A2BE2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C6ADA6C-339C-BBFE-75CF-9FFC72D6AD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3688" y="4488876"/>
            <a:ext cx="3026410" cy="1983974"/>
          </a:xfrm>
          <a:prstGeom prst="rect">
            <a:avLst/>
          </a:prstGeom>
          <a:ln w="12700">
            <a:solidFill>
              <a:srgbClr val="3680A7"/>
            </a:solidFill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072" y="1938025"/>
            <a:ext cx="3613793" cy="2708815"/>
          </a:xfrm>
          <a:prstGeom prst="rect">
            <a:avLst/>
          </a:prstGeom>
          <a:ln w="12700">
            <a:solidFill>
              <a:srgbClr val="3680A7"/>
            </a:solidFill>
          </a:ln>
        </p:spPr>
      </p:pic>
    </p:spTree>
    <p:extLst>
      <p:ext uri="{BB962C8B-B14F-4D97-AF65-F5344CB8AC3E}">
        <p14:creationId xmlns:p14="http://schemas.microsoft.com/office/powerpoint/2010/main" val="243177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A16DD-4B18-501E-360B-134053343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/>
                </a:solidFill>
              </a:rPr>
              <a:t>2 - Bilan de la période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5DA50B-30E3-31EC-28F5-9A8783D107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22122"/>
            <a:ext cx="4838700" cy="574318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Réfection réseau eau potable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Réparation de la voirie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9C7236-E7BD-43DC-DF12-FA3B7593E9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51218"/>
            <a:ext cx="4838700" cy="315915"/>
          </a:xfrm>
        </p:spPr>
        <p:txBody>
          <a:bodyPr/>
          <a:lstStyle/>
          <a:p>
            <a:r>
              <a:rPr lang="fr-FR" dirty="0"/>
              <a:t>Fondargent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A3C4F65-BEAC-67E6-4849-BEBE0015D0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1982" y="3429000"/>
            <a:ext cx="4838700" cy="315915"/>
          </a:xfrm>
        </p:spPr>
        <p:txBody>
          <a:bodyPr/>
          <a:lstStyle/>
          <a:p>
            <a:r>
              <a:rPr lang="fr-FR" dirty="0"/>
              <a:t>Sécurisation du carrefour du Chemin de Potié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B3B6CE9-597A-6551-AA82-06B96BD0B8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1978" y="5331602"/>
            <a:ext cx="4838700" cy="421846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Changement des barrières en bois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Réfection du sol 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FE51211-B8C1-C3F6-F79A-D4A4E076F8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1978" y="4960698"/>
            <a:ext cx="4838700" cy="315915"/>
          </a:xfrm>
        </p:spPr>
        <p:txBody>
          <a:bodyPr/>
          <a:lstStyle/>
          <a:p>
            <a:r>
              <a:rPr lang="fr-FR" dirty="0"/>
              <a:t>Restauration du City-Park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EBF619B-E0CC-4AE1-E9D6-C0B85B3599B7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952497" y="1331044"/>
            <a:ext cx="5447149" cy="532842"/>
          </a:xfrm>
        </p:spPr>
        <p:txBody>
          <a:bodyPr>
            <a:normAutofit/>
          </a:bodyPr>
          <a:lstStyle/>
          <a:p>
            <a:r>
              <a:rPr lang="fr-FR" i="1" dirty="0"/>
              <a:t>Travaux et…</a:t>
            </a:r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3E14D450-865A-AB82-3CE4-03A9CAA416A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/>
              <a:t>Réunion publique / 7 juin 2024</a:t>
            </a:r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06493168-1E66-1053-E053-30A7A3A2427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94A09A9-5501-47C1-A89A-A340965A2BE2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C703945-D28E-BE02-C22A-C9DAE8F628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3717" y="3817917"/>
            <a:ext cx="3867811" cy="2652758"/>
          </a:xfrm>
          <a:prstGeom prst="rect">
            <a:avLst/>
          </a:prstGeom>
          <a:ln w="12700">
            <a:solidFill>
              <a:srgbClr val="3680A7"/>
            </a:solidFill>
          </a:ln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BB01D28A-E69C-16BB-96AC-99BC2FB5B9D2}"/>
              </a:ext>
            </a:extLst>
          </p:cNvPr>
          <p:cNvSpPr txBox="1">
            <a:spLocks/>
          </p:cNvSpPr>
          <p:nvPr/>
        </p:nvSpPr>
        <p:spPr>
          <a:xfrm>
            <a:off x="891982" y="3863289"/>
            <a:ext cx="4838700" cy="315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rgbClr val="3680A7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Maison des associations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33BF5CD1-1E11-EFA4-1F54-9AAE2F58933C}"/>
              </a:ext>
            </a:extLst>
          </p:cNvPr>
          <p:cNvSpPr txBox="1">
            <a:spLocks/>
          </p:cNvSpPr>
          <p:nvPr/>
        </p:nvSpPr>
        <p:spPr>
          <a:xfrm>
            <a:off x="901978" y="4225746"/>
            <a:ext cx="4838700" cy="574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Diagnostic sanitaire avec bureau d’études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Priorisation des interventions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452BB01-8896-B768-0D52-ED9AA8448902}"/>
              </a:ext>
            </a:extLst>
          </p:cNvPr>
          <p:cNvSpPr txBox="1">
            <a:spLocks/>
          </p:cNvSpPr>
          <p:nvPr/>
        </p:nvSpPr>
        <p:spPr>
          <a:xfrm>
            <a:off x="6399646" y="2276602"/>
            <a:ext cx="4838700" cy="315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rgbClr val="3680A7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Déconstruction ….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072261BC-D3EF-BD5E-B839-8BD7F3718350}"/>
              </a:ext>
            </a:extLst>
          </p:cNvPr>
          <p:cNvSpPr txBox="1">
            <a:spLocks/>
          </p:cNvSpPr>
          <p:nvPr/>
        </p:nvSpPr>
        <p:spPr>
          <a:xfrm>
            <a:off x="6433717" y="2618237"/>
            <a:ext cx="4838700" cy="421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Diagnostic du 10 route de Donneville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P</a:t>
            </a:r>
            <a:r>
              <a:rPr lang="fr-FR" dirty="0">
                <a:solidFill>
                  <a:schemeClr val="bg1"/>
                </a:solidFill>
              </a:rPr>
              <a:t>rocédure d’acquisition de la maison de l’angle pour sécurisation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168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A16DD-4B18-501E-360B-134053343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/>
                </a:solidFill>
              </a:rPr>
              <a:t>2 - Bilan de la période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EBF619B-E0CC-4AE1-E9D6-C0B85B3599B7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952497" y="1331044"/>
            <a:ext cx="5447149" cy="532842"/>
          </a:xfrm>
        </p:spPr>
        <p:txBody>
          <a:bodyPr/>
          <a:lstStyle/>
          <a:p>
            <a:r>
              <a:rPr lang="fr-FR" i="1" dirty="0"/>
              <a:t>…urbanisme</a:t>
            </a:r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3E14D450-865A-AB82-3CE4-03A9CAA416A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/>
              <a:t>Réunion publique / 7 juin 2024</a:t>
            </a:r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06493168-1E66-1053-E053-30A7A3A2427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94A09A9-5501-47C1-A89A-A340965A2BE2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BC7CCD8-E515-6FFA-9D77-F52E3A3500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9055" y="2664472"/>
            <a:ext cx="5219700" cy="1397860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Présentation des intentions aux partenaires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Rencontre des techniciens : Sicoval, HGI-ATD, Cerema…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Dialogue avec les partenaires sur les mobilités</a:t>
            </a:r>
          </a:p>
        </p:txBody>
      </p:sp>
      <p:sp>
        <p:nvSpPr>
          <p:cNvPr id="25" name="Espace réservé du texte 3">
            <a:extLst>
              <a:ext uri="{FF2B5EF4-FFF2-40B4-BE49-F238E27FC236}">
                <a16:creationId xmlns:a16="http://schemas.microsoft.com/office/drawing/2014/main" id="{4C265F63-4C98-E5DF-B1C1-D386809F69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/>
          <a:lstStyle/>
          <a:p>
            <a:r>
              <a:rPr lang="fr-FR" dirty="0"/>
              <a:t>Projet de requalification urbaine de Montlaur</a:t>
            </a:r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0BFEB813-FB74-B904-7070-3D9C907B93C6}"/>
              </a:ext>
            </a:extLst>
          </p:cNvPr>
          <p:cNvSpPr txBox="1">
            <a:spLocks/>
          </p:cNvSpPr>
          <p:nvPr/>
        </p:nvSpPr>
        <p:spPr>
          <a:xfrm>
            <a:off x="846992" y="4202172"/>
            <a:ext cx="4838700" cy="315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 spc="0" baseline="0">
                <a:solidFill>
                  <a:srgbClr val="3680A7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Projet de la ZAC du Rivel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698E2EAB-B6B1-9DB8-A0FF-AC7396872CF0}"/>
              </a:ext>
            </a:extLst>
          </p:cNvPr>
          <p:cNvSpPr txBox="1">
            <a:spLocks/>
          </p:cNvSpPr>
          <p:nvPr/>
        </p:nvSpPr>
        <p:spPr>
          <a:xfrm>
            <a:off x="929055" y="4651515"/>
            <a:ext cx="5219700" cy="1700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Intégration de la commune de Montlaur dans l’instance de décision du projet Ecoparc du Rivel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Inscription</a:t>
            </a:r>
            <a:r>
              <a:rPr lang="fr-FR" dirty="0">
                <a:solidFill>
                  <a:schemeClr val="bg1"/>
                </a:solidFill>
              </a:rPr>
              <a:t> du projet de développement de la gare dans le programme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22ED407-011C-7E9B-41E5-33775D52F1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092" y="1331044"/>
            <a:ext cx="3569995" cy="2677496"/>
          </a:xfrm>
          <a:prstGeom prst="rect">
            <a:avLst/>
          </a:prstGeom>
          <a:ln w="12700">
            <a:solidFill>
              <a:srgbClr val="3680A7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B99D09A-3789-2A9F-8248-B001CFB2A1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3092" y="4300107"/>
            <a:ext cx="3569995" cy="2155938"/>
          </a:xfrm>
          <a:prstGeom prst="rect">
            <a:avLst/>
          </a:prstGeom>
          <a:ln w="12700">
            <a:solidFill>
              <a:srgbClr val="3680A7"/>
            </a:solidFill>
          </a:ln>
        </p:spPr>
      </p:pic>
    </p:spTree>
    <p:extLst>
      <p:ext uri="{BB962C8B-B14F-4D97-AF65-F5344CB8AC3E}">
        <p14:creationId xmlns:p14="http://schemas.microsoft.com/office/powerpoint/2010/main" val="1323858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239E33-50B9-73B6-BC52-80FCACD4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/>
                </a:solidFill>
              </a:rPr>
              <a:t>3 - Actions à venir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E30BC42-7688-37E6-6941-FBAB0A7299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3575352"/>
            <a:ext cx="4838700" cy="574318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Poursuite du chantier jeune du mercredi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Mise à jour de la convention territoriale globale (CTG)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0BA1E06-0207-CA81-2C27-3C95938605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3204448"/>
            <a:ext cx="4838700" cy="315915"/>
          </a:xfrm>
        </p:spPr>
        <p:txBody>
          <a:bodyPr/>
          <a:lstStyle/>
          <a:p>
            <a:r>
              <a:rPr lang="fr-FR" dirty="0"/>
              <a:t>Éducation et jeunesse</a:t>
            </a:r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E5074DA4-BF08-3437-806C-37EC29FE065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/>
              <a:t>Réunion publique / 7 juin 2024</a:t>
            </a:r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0FB3D3F5-7A41-0684-9AEB-B097206F601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94A09A9-5501-47C1-A89A-A340965A2BE2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29E59414-D76C-3812-5309-73429AE628E5}"/>
              </a:ext>
            </a:extLst>
          </p:cNvPr>
          <p:cNvSpPr txBox="1">
            <a:spLocks/>
          </p:cNvSpPr>
          <p:nvPr/>
        </p:nvSpPr>
        <p:spPr>
          <a:xfrm>
            <a:off x="897941" y="2630130"/>
            <a:ext cx="4838700" cy="574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Programme d’actions du CCAS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Création du livret d’accueil nouveaux arrivants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Valorisation des entreprises de la commune</a:t>
            </a:r>
          </a:p>
        </p:txBody>
      </p:sp>
      <p:sp>
        <p:nvSpPr>
          <p:cNvPr id="8" name="Espace réservé du texte 9">
            <a:extLst>
              <a:ext uri="{FF2B5EF4-FFF2-40B4-BE49-F238E27FC236}">
                <a16:creationId xmlns:a16="http://schemas.microsoft.com/office/drawing/2014/main" id="{3EFD369C-3445-2766-ED09-46BCECF0692E}"/>
              </a:ext>
            </a:extLst>
          </p:cNvPr>
          <p:cNvSpPr txBox="1">
            <a:spLocks/>
          </p:cNvSpPr>
          <p:nvPr/>
        </p:nvSpPr>
        <p:spPr>
          <a:xfrm>
            <a:off x="897941" y="2259226"/>
            <a:ext cx="4838700" cy="315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rgbClr val="3680A7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Action sociale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C6D40323-FD92-3E2C-504E-84A2A0F167DA}"/>
              </a:ext>
            </a:extLst>
          </p:cNvPr>
          <p:cNvSpPr txBox="1">
            <a:spLocks/>
          </p:cNvSpPr>
          <p:nvPr/>
        </p:nvSpPr>
        <p:spPr>
          <a:xfrm>
            <a:off x="897941" y="4587168"/>
            <a:ext cx="4838700" cy="574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Mise en application de la Charte de l’Arbre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Collaboration avec Arbres et Paysages d’Autan (APA)</a:t>
            </a:r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DD5A8D06-C21E-186E-0845-E2678AD27A05}"/>
              </a:ext>
            </a:extLst>
          </p:cNvPr>
          <p:cNvSpPr txBox="1">
            <a:spLocks/>
          </p:cNvSpPr>
          <p:nvPr/>
        </p:nvSpPr>
        <p:spPr>
          <a:xfrm>
            <a:off x="897941" y="4216264"/>
            <a:ext cx="4838700" cy="315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rgbClr val="3680A7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Cadre de vie</a:t>
            </a:r>
          </a:p>
        </p:txBody>
      </p:sp>
    </p:spTree>
    <p:extLst>
      <p:ext uri="{BB962C8B-B14F-4D97-AF65-F5344CB8AC3E}">
        <p14:creationId xmlns:p14="http://schemas.microsoft.com/office/powerpoint/2010/main" val="2446826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239E33-50B9-73B6-BC52-80FCACD4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/>
                </a:solidFill>
              </a:rPr>
              <a:t>3 - Actions à venir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CDEBFA-43BD-50C3-D3F8-7B38D59F75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3254168"/>
            <a:ext cx="4838700" cy="574318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Diagnostic RH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C3C5805-6A77-DD1A-5D05-AC1CA199AA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883264"/>
            <a:ext cx="4838700" cy="315915"/>
          </a:xfrm>
        </p:spPr>
        <p:txBody>
          <a:bodyPr/>
          <a:lstStyle/>
          <a:p>
            <a:r>
              <a:rPr lang="fr-FR" dirty="0"/>
              <a:t>Renforcement du travail avec les agents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73FD17F-BC09-EC0E-3082-AA8FA08BFA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987483"/>
            <a:ext cx="4838700" cy="1161130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Diagnostic informatique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Passage en comptabilité analytique et automatisation des procédures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5330FDE-E4E1-64BD-B780-948DEBA741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616579"/>
            <a:ext cx="4838700" cy="315915"/>
          </a:xfrm>
        </p:spPr>
        <p:txBody>
          <a:bodyPr/>
          <a:lstStyle/>
          <a:p>
            <a:r>
              <a:rPr lang="fr-FR" dirty="0"/>
              <a:t>Amélioration des outils de travail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362DB97-BAA5-2136-0303-BF321F1A05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05083" y="2629973"/>
            <a:ext cx="4838700" cy="908340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Fête de l’ALAE/APE – Vendredi 14 juin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JO des 5 clochers – Samedi 13 juillet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Marché de Noël de l’école </a:t>
            </a:r>
            <a:endParaRPr lang="fr-FR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Concert à l’église proposé par Eleuthère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07BFD600-6F8A-C985-C177-4E5323DFDDC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05083" y="2259069"/>
            <a:ext cx="4838700" cy="315915"/>
          </a:xfrm>
        </p:spPr>
        <p:txBody>
          <a:bodyPr/>
          <a:lstStyle/>
          <a:p>
            <a:r>
              <a:rPr lang="fr-FR" dirty="0"/>
              <a:t>Évènements</a:t>
            </a:r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E5074DA4-BF08-3437-806C-37EC29FE065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/>
              <a:t>Réunion publique / 7 juin 2024</a:t>
            </a:r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0FB3D3F5-7A41-0684-9AEB-B097206F601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94A09A9-5501-47C1-A89A-A340965A2BE2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79F08188-9FB1-6EA4-7509-20532480C4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05083" y="4344177"/>
            <a:ext cx="4838700" cy="315915"/>
          </a:xfrm>
        </p:spPr>
        <p:txBody>
          <a:bodyPr/>
          <a:lstStyle/>
          <a:p>
            <a:r>
              <a:rPr lang="fr-FR" dirty="0"/>
              <a:t>Travaux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86EB10D6-ADD8-089C-90E7-83A079DD40F8}"/>
              </a:ext>
            </a:extLst>
          </p:cNvPr>
          <p:cNvSpPr txBox="1">
            <a:spLocks/>
          </p:cNvSpPr>
          <p:nvPr/>
        </p:nvSpPr>
        <p:spPr>
          <a:xfrm>
            <a:off x="6306237" y="4829286"/>
            <a:ext cx="5445993" cy="636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Mise en sécurité du 10 route de Donneville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Restauration de la couverture de la Maison des associations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Sécurisation du talus de l’école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dirty="0"/>
          </a:p>
          <a:p>
            <a:pPr marL="285750" indent="-285750">
              <a:buFont typeface="Wingdings" pitchFamily="2" charset="2"/>
              <a:buChar char="ü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6743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FDF16C-8225-AEFE-32CC-A8B6A2F27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/>
                </a:solidFill>
              </a:rPr>
              <a:t>3 - Actions à venir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0CE10BA-7DDB-4A03-58E1-8F876C4218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92933" y="2121181"/>
            <a:ext cx="4838700" cy="315915"/>
          </a:xfrm>
        </p:spPr>
        <p:txBody>
          <a:bodyPr/>
          <a:lstStyle/>
          <a:p>
            <a:r>
              <a:rPr lang="fr-FR" dirty="0"/>
              <a:t>Diagnostic des études existantes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A413F5F-E8AE-6C81-9AF1-0D3A74E2C9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92933" y="3138906"/>
            <a:ext cx="4838700" cy="636754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Sollicitation via la Plateforme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Lancement de la prospective financière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Diagnostic en collaboration avec le Conseil d’architecture, d’urbanisme et d’Environnement (CAUE)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Concertation sur des thématique ciblée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Définition des enjeux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Aide à la rédaction du cahier des charges pour l’élaboration du plan-guide et des fiches-actions </a:t>
            </a: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F11896A-B4DD-0563-1AF1-EDAC3F9447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933" y="2768002"/>
            <a:ext cx="4838700" cy="315915"/>
          </a:xfrm>
        </p:spPr>
        <p:txBody>
          <a:bodyPr/>
          <a:lstStyle/>
          <a:p>
            <a:r>
              <a:rPr lang="fr-FR" dirty="0"/>
              <a:t>Travail avec Haute-Garonne Ingénierie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218DAC5-9B04-1647-C753-F3EAF5203C1D}"/>
              </a:ext>
            </a:extLst>
          </p:cNvPr>
          <p:cNvSpPr>
            <a:spLocks noGrp="1"/>
          </p:cNvSpPr>
          <p:nvPr>
            <p:ph type="body" idx="24"/>
          </p:nvPr>
        </p:nvSpPr>
        <p:spPr/>
        <p:txBody>
          <a:bodyPr/>
          <a:lstStyle/>
          <a:p>
            <a:r>
              <a:rPr lang="fr-FR" i="1" dirty="0"/>
              <a:t>Requalification urbaine de Montlaur</a:t>
            </a:r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55DE03B1-3844-37FB-1924-D450E3645F4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/>
              <a:t>Réunion publique / 7 juin 2024</a:t>
            </a:r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F502D3DA-0F1A-DBDB-6121-6261F707AD3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94A09A9-5501-47C1-A89A-A340965A2BE2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AAAF9F7-3C9E-D167-F530-5B6472F8F5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897" y="2207887"/>
            <a:ext cx="2803804" cy="3967737"/>
          </a:xfrm>
          <a:prstGeom prst="rect">
            <a:avLst/>
          </a:prstGeom>
          <a:ln w="12700">
            <a:solidFill>
              <a:srgbClr val="3680A7"/>
            </a:solidFill>
          </a:ln>
        </p:spPr>
      </p:pic>
    </p:spTree>
    <p:extLst>
      <p:ext uri="{BB962C8B-B14F-4D97-AF65-F5344CB8AC3E}">
        <p14:creationId xmlns:p14="http://schemas.microsoft.com/office/powerpoint/2010/main" val="2242065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FDF16C-8225-AEFE-32CC-A8B6A2F27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/>
                </a:solidFill>
              </a:rPr>
              <a:t>3 - Actions à venir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218DAC5-9B04-1647-C753-F3EAF5203C1D}"/>
              </a:ext>
            </a:extLst>
          </p:cNvPr>
          <p:cNvSpPr>
            <a:spLocks noGrp="1"/>
          </p:cNvSpPr>
          <p:nvPr>
            <p:ph type="body" idx="24"/>
          </p:nvPr>
        </p:nvSpPr>
        <p:spPr/>
        <p:txBody>
          <a:bodyPr/>
          <a:lstStyle/>
          <a:p>
            <a:r>
              <a:rPr lang="fr-FR" i="1" dirty="0"/>
              <a:t>Requalification urbaine</a:t>
            </a:r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55DE03B1-3844-37FB-1924-D450E3645F4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/>
              <a:t>Réunion publique / 7 juin 2024</a:t>
            </a:r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F502D3DA-0F1A-DBDB-6121-6261F707AD3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94A09A9-5501-47C1-A89A-A340965A2BE2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6DBCB57A-AB61-DF81-896B-58860B6DFA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24" t="4708" r="5621" b="4055"/>
          <a:stretch/>
        </p:blipFill>
        <p:spPr>
          <a:xfrm>
            <a:off x="5342553" y="1170958"/>
            <a:ext cx="3704864" cy="5463376"/>
          </a:xfrm>
          <a:prstGeom prst="rect">
            <a:avLst/>
          </a:prstGeom>
          <a:ln w="12700">
            <a:solidFill>
              <a:srgbClr val="3680A7"/>
            </a:solidFill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A471418-268E-3A34-7551-5E42488F59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897" y="2207887"/>
            <a:ext cx="2803804" cy="3967737"/>
          </a:xfrm>
          <a:prstGeom prst="rect">
            <a:avLst/>
          </a:prstGeom>
          <a:ln w="12700">
            <a:solidFill>
              <a:srgbClr val="3680A7"/>
            </a:solidFill>
          </a:ln>
        </p:spPr>
      </p:pic>
    </p:spTree>
    <p:extLst>
      <p:ext uri="{BB962C8B-B14F-4D97-AF65-F5344CB8AC3E}">
        <p14:creationId xmlns:p14="http://schemas.microsoft.com/office/powerpoint/2010/main" val="408023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FDF16C-8225-AEFE-32CC-A8B6A2F27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/>
                </a:solidFill>
              </a:rPr>
              <a:t>3 - Actions à venir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218DAC5-9B04-1647-C753-F3EAF5203C1D}"/>
              </a:ext>
            </a:extLst>
          </p:cNvPr>
          <p:cNvSpPr>
            <a:spLocks noGrp="1"/>
          </p:cNvSpPr>
          <p:nvPr>
            <p:ph type="body" idx="24"/>
          </p:nvPr>
        </p:nvSpPr>
        <p:spPr/>
        <p:txBody>
          <a:bodyPr/>
          <a:lstStyle/>
          <a:p>
            <a:r>
              <a:rPr lang="fr-FR" i="1" dirty="0"/>
              <a:t>Requalification urbaine</a:t>
            </a:r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55DE03B1-3844-37FB-1924-D450E3645F4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/>
              <a:t>Réunion publique / 7 juin 2024</a:t>
            </a:r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F502D3DA-0F1A-DBDB-6121-6261F707AD3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94A09A9-5501-47C1-A89A-A340965A2BE2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9D53645-FBB3-87AF-F513-94592CA12F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063" b="2933"/>
          <a:stretch/>
        </p:blipFill>
        <p:spPr>
          <a:xfrm>
            <a:off x="4278038" y="1120241"/>
            <a:ext cx="1851886" cy="20699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F20120-AFFA-7ACA-19AC-51171D714F8B}"/>
              </a:ext>
            </a:extLst>
          </p:cNvPr>
          <p:cNvSpPr/>
          <p:nvPr/>
        </p:nvSpPr>
        <p:spPr>
          <a:xfrm>
            <a:off x="5142111" y="2655609"/>
            <a:ext cx="2469229" cy="20773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E0AC57-5928-E64B-4A17-D273EB3EAA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15" t="10753"/>
          <a:stretch/>
        </p:blipFill>
        <p:spPr>
          <a:xfrm>
            <a:off x="5210275" y="2738285"/>
            <a:ext cx="2469229" cy="19031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B9D1C58-DA2D-B319-2999-77A346CECB41}"/>
              </a:ext>
            </a:extLst>
          </p:cNvPr>
          <p:cNvSpPr/>
          <p:nvPr/>
        </p:nvSpPr>
        <p:spPr>
          <a:xfrm>
            <a:off x="6261220" y="4302847"/>
            <a:ext cx="2266688" cy="19655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C619AE1-6C31-398A-1006-7AD638E845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2" t="4178" b="3652"/>
          <a:stretch/>
        </p:blipFill>
        <p:spPr>
          <a:xfrm>
            <a:off x="6444890" y="4435649"/>
            <a:ext cx="3691049" cy="196551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BE2FE29-D3B1-DAFC-8342-1089AA333B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897" y="2207887"/>
            <a:ext cx="2803804" cy="3967737"/>
          </a:xfrm>
          <a:prstGeom prst="rect">
            <a:avLst/>
          </a:prstGeom>
          <a:ln w="12700">
            <a:solidFill>
              <a:srgbClr val="3680A7"/>
            </a:solidFill>
          </a:ln>
        </p:spPr>
      </p:pic>
    </p:spTree>
    <p:extLst>
      <p:ext uri="{BB962C8B-B14F-4D97-AF65-F5344CB8AC3E}">
        <p14:creationId xmlns:p14="http://schemas.microsoft.com/office/powerpoint/2010/main" val="2623028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FDF16C-8225-AEFE-32CC-A8B6A2F27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/>
                </a:solidFill>
              </a:rPr>
              <a:t>Temps d’échange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218DAC5-9B04-1647-C753-F3EAF5203C1D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1761643" y="3162579"/>
            <a:ext cx="7729684" cy="53284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r-FR" sz="4400" dirty="0"/>
              <a:t>À vous la parole</a:t>
            </a:r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55DE03B1-3844-37FB-1924-D450E3645F4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/>
              <a:t>Réunion publique / 7 juin 2024</a:t>
            </a:r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F502D3DA-0F1A-DBDB-6121-6261F707AD3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94A09A9-5501-47C1-A89A-A340965A2BE2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307BF6-0A49-A511-2E55-F04A8DDE08C8}"/>
              </a:ext>
            </a:extLst>
          </p:cNvPr>
          <p:cNvSpPr/>
          <p:nvPr/>
        </p:nvSpPr>
        <p:spPr>
          <a:xfrm>
            <a:off x="888086" y="1559085"/>
            <a:ext cx="2901082" cy="7959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575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B035C471-C886-06F6-2FEC-B01B39BB87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2800" dirty="0"/>
              <a:t>1 - Méthode</a:t>
            </a:r>
          </a:p>
          <a:p>
            <a:endParaRPr lang="fr-FR" dirty="0"/>
          </a:p>
          <a:p>
            <a:r>
              <a:rPr lang="fr-FR" sz="2800" dirty="0"/>
              <a:t>2 - Bilan de la période</a:t>
            </a:r>
          </a:p>
          <a:p>
            <a:endParaRPr lang="fr-FR" dirty="0"/>
          </a:p>
          <a:p>
            <a:r>
              <a:rPr lang="fr-FR" sz="2800" dirty="0"/>
              <a:t>3 - Actions à venir</a:t>
            </a:r>
          </a:p>
          <a:p>
            <a:endParaRPr lang="fr-FR" dirty="0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0D86AA4A-CCBA-C365-BBDC-92122721CAD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494790" y="6332220"/>
            <a:ext cx="3026410" cy="247651"/>
          </a:xfrm>
        </p:spPr>
        <p:txBody>
          <a:bodyPr/>
          <a:lstStyle/>
          <a:p>
            <a:r>
              <a:rPr lang="fr-FR"/>
              <a:t>Réunion publique / 7 juin 2024</a:t>
            </a:r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8E2FD766-A169-0F85-B1DB-C9B3A342B57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A05F876B-4F49-DF19-6F57-4744FBC3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0" dirty="0">
                <a:solidFill>
                  <a:schemeClr val="tx2"/>
                </a:solidFill>
              </a:rPr>
              <a:t>Au programme</a:t>
            </a:r>
          </a:p>
        </p:txBody>
      </p:sp>
    </p:spTree>
    <p:extLst>
      <p:ext uri="{BB962C8B-B14F-4D97-AF65-F5344CB8AC3E}">
        <p14:creationId xmlns:p14="http://schemas.microsoft.com/office/powerpoint/2010/main" val="150340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>
            <a:extLst>
              <a:ext uri="{FF2B5EF4-FFF2-40B4-BE49-F238E27FC236}">
                <a16:creationId xmlns:a16="http://schemas.microsoft.com/office/drawing/2014/main" id="{A6CDC98C-694E-B5FB-A25E-9A751FEB2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/>
                </a:solidFill>
              </a:rPr>
              <a:t>1 - Méthode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7FCCE36-72E4-F3FD-38C4-A20CDC7F9D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3516585"/>
            <a:ext cx="4714970" cy="1339786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Agents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Associations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État des lieux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4836AA7-B8E7-32FA-6908-292EF535DF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3145681"/>
            <a:ext cx="4838700" cy="315915"/>
          </a:xfrm>
        </p:spPr>
        <p:txBody>
          <a:bodyPr/>
          <a:lstStyle/>
          <a:p>
            <a:r>
              <a:rPr lang="fr-FR" sz="1800" dirty="0"/>
              <a:t>Janvier-Mars : Phase de découverte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39A5F078-85E2-0DAE-7CE4-1937BD8F00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5069316"/>
            <a:ext cx="4838700" cy="1163655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Objectifs fixés pour chaque commission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Rencontres thématiques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318130A1-CF68-8E16-46FC-3CD865B97E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4698413"/>
            <a:ext cx="4838700" cy="315915"/>
          </a:xfrm>
        </p:spPr>
        <p:txBody>
          <a:bodyPr/>
          <a:lstStyle/>
          <a:p>
            <a:r>
              <a:rPr lang="fr-FR" dirty="0"/>
              <a:t>Avril-Juillet : Phase de prise en main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ABAB6003-B97D-0F05-54D9-A7359BF8334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pPr rtl="0"/>
              <a:t>3</a:t>
            </a:fld>
            <a:endParaRPr lang="fr-FR" noProof="0" dirty="0"/>
          </a:p>
        </p:txBody>
      </p:sp>
      <p:sp>
        <p:nvSpPr>
          <p:cNvPr id="27" name="Espace réservé du pied de page 13">
            <a:extLst>
              <a:ext uri="{FF2B5EF4-FFF2-40B4-BE49-F238E27FC236}">
                <a16:creationId xmlns:a16="http://schemas.microsoft.com/office/drawing/2014/main" id="{BA9F2106-08CD-C314-BA80-DB09AE27ADF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494790" y="6332220"/>
            <a:ext cx="3026410" cy="247651"/>
          </a:xfrm>
        </p:spPr>
        <p:txBody>
          <a:bodyPr/>
          <a:lstStyle/>
          <a:p>
            <a:r>
              <a:rPr lang="fr-FR"/>
              <a:t>Réunion publique / 7 juin 2024</a:t>
            </a:r>
            <a:endParaRPr lang="fr-FR" dirty="0"/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37FCCE36-72E4-F3FD-38C4-A20CDC7F9D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366975"/>
            <a:ext cx="4838700" cy="574318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Organisation par commission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Tableau de programmation</a:t>
            </a:r>
          </a:p>
        </p:txBody>
      </p:sp>
      <p:sp>
        <p:nvSpPr>
          <p:cNvPr id="24" name="Espace réservé du texte 16">
            <a:extLst>
              <a:ext uri="{FF2B5EF4-FFF2-40B4-BE49-F238E27FC236}">
                <a16:creationId xmlns:a16="http://schemas.microsoft.com/office/drawing/2014/main" id="{64836AA7-B8E7-32FA-6908-292EF535DF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1996071"/>
            <a:ext cx="4838700" cy="315915"/>
          </a:xfrm>
        </p:spPr>
        <p:txBody>
          <a:bodyPr/>
          <a:lstStyle/>
          <a:p>
            <a:r>
              <a:rPr lang="fr-FR" sz="1800" dirty="0"/>
              <a:t>Plan  à deux ans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C0FCAA4-E04F-782F-46D3-313CC50CD1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0687" y="1074451"/>
            <a:ext cx="4164001" cy="2736104"/>
          </a:xfrm>
          <a:prstGeom prst="rect">
            <a:avLst/>
          </a:prstGeom>
          <a:ln w="12700">
            <a:solidFill>
              <a:srgbClr val="3680A7"/>
            </a:solidFill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402E2C7-7892-FFFE-3F67-AD60019D1C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0687" y="3968512"/>
            <a:ext cx="5192511" cy="2487534"/>
          </a:xfrm>
          <a:prstGeom prst="rect">
            <a:avLst/>
          </a:prstGeom>
          <a:ln w="12700">
            <a:solidFill>
              <a:srgbClr val="3680A7"/>
            </a:solidFill>
          </a:ln>
        </p:spPr>
      </p:pic>
    </p:spTree>
    <p:extLst>
      <p:ext uri="{BB962C8B-B14F-4D97-AF65-F5344CB8AC3E}">
        <p14:creationId xmlns:p14="http://schemas.microsoft.com/office/powerpoint/2010/main" val="667039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/>
                </a:solidFill>
              </a:rPr>
              <a:t>2 - Bilan de la période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Suivi du Centre Communal d’Action Sociale (CCAS)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Animation de la bibliothèque et du réseau des Médiathèques de l’Hers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Ateliers : jardinage, numérique, parentalité…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Aide aux personnes (accueil, information et orientation) et à l’instruction des dossiers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Recrutement d’un agent dédié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952500" y="4919584"/>
            <a:ext cx="4838700" cy="908340"/>
          </a:xfrm>
        </p:spPr>
        <p:txBody>
          <a:bodyPr/>
          <a:lstStyle/>
          <a:p>
            <a:r>
              <a:rPr lang="fr-FR" dirty="0"/>
              <a:t>Renforcement du maillage partenarial : bailleurs sociaux, Sicoval, CAF Conseil Départemental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3"/>
          </p:nvPr>
        </p:nvSpPr>
        <p:spPr>
          <a:xfrm>
            <a:off x="952500" y="4548680"/>
            <a:ext cx="4838700" cy="315915"/>
          </a:xfrm>
        </p:spPr>
        <p:txBody>
          <a:bodyPr/>
          <a:lstStyle/>
          <a:p>
            <a:r>
              <a:rPr lang="fr-FR" dirty="0"/>
              <a:t>Développement des partenariats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24"/>
          </p:nvPr>
        </p:nvSpPr>
        <p:spPr>
          <a:xfrm>
            <a:off x="952498" y="1331044"/>
            <a:ext cx="7599319" cy="532842"/>
          </a:xfrm>
        </p:spPr>
        <p:txBody>
          <a:bodyPr/>
          <a:lstStyle/>
          <a:p>
            <a:r>
              <a:rPr lang="fr-FR" i="1" dirty="0"/>
              <a:t>Vie associative, action sociale et …..</a:t>
            </a: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/>
              <a:t>Réunion publique / 7 juin 2024</a:t>
            </a:r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94A09A9-5501-47C1-A89A-A340965A2BE2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FB3B6CE9-597A-6551-AA82-06B96BD0B8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05085" y="2865671"/>
            <a:ext cx="4838700" cy="421846"/>
          </a:xfrm>
        </p:spPr>
        <p:txBody>
          <a:bodyPr/>
          <a:lstStyle/>
          <a:p>
            <a:endParaRPr lang="fr-FR" dirty="0"/>
          </a:p>
          <a:p>
            <a:pPr marL="285750" indent="-285750">
              <a:buFont typeface="Wingdings" pitchFamily="2" charset="2"/>
              <a:buChar char="ü"/>
            </a:pPr>
            <a:endParaRPr lang="fr-FR" dirty="0"/>
          </a:p>
          <a:p>
            <a:endParaRPr lang="fr-FR" dirty="0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EFE51211-B8C1-C3F6-F79A-D4A4E076F8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17934" y="5698502"/>
            <a:ext cx="5768928" cy="633718"/>
          </a:xfrm>
        </p:spPr>
        <p:txBody>
          <a:bodyPr/>
          <a:lstStyle/>
          <a:p>
            <a:pPr marL="9525" indent="-9525"/>
            <a:r>
              <a:rPr lang="fr-FR" dirty="0"/>
              <a:t>Echanges réguliers avec les associations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554B8C8-D50E-2E4B-F59F-9C27E3142E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27462" y="2849574"/>
            <a:ext cx="4121683" cy="3091262"/>
          </a:xfrm>
          <a:prstGeom prst="rect">
            <a:avLst/>
          </a:prstGeom>
          <a:ln w="12700">
            <a:solidFill>
              <a:srgbClr val="3680A7"/>
            </a:solidFill>
          </a:ln>
        </p:spPr>
      </p:pic>
    </p:spTree>
    <p:extLst>
      <p:ext uri="{BB962C8B-B14F-4D97-AF65-F5344CB8AC3E}">
        <p14:creationId xmlns:p14="http://schemas.microsoft.com/office/powerpoint/2010/main" val="2963317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/>
                </a:solidFill>
              </a:rPr>
              <a:t>2 - Bilan de la période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Plus pédagogique, plus accessible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Suivi d’un temps d’échange avec le public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Procès-Verbaux </a:t>
            </a:r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Un conseil municipal mensuel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952500" y="4207563"/>
            <a:ext cx="4838700" cy="908340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Supports numériques : PanneauPocket, </a:t>
            </a:r>
            <a:br>
              <a:rPr lang="fr-FR" dirty="0"/>
            </a:br>
            <a:r>
              <a:rPr lang="fr-FR" dirty="0"/>
              <a:t>Site internet, Facebook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Support papier : Montlaur Infos 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3"/>
          </p:nvPr>
        </p:nvSpPr>
        <p:spPr>
          <a:xfrm>
            <a:off x="952500" y="3836659"/>
            <a:ext cx="4838700" cy="315915"/>
          </a:xfrm>
        </p:spPr>
        <p:txBody>
          <a:bodyPr/>
          <a:lstStyle/>
          <a:p>
            <a:r>
              <a:rPr lang="fr-FR" dirty="0"/>
              <a:t>Un partage régulier d’informations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24"/>
          </p:nvPr>
        </p:nvSpPr>
        <p:spPr>
          <a:xfrm>
            <a:off x="952498" y="1331044"/>
            <a:ext cx="7599319" cy="532842"/>
          </a:xfrm>
        </p:spPr>
        <p:txBody>
          <a:bodyPr/>
          <a:lstStyle/>
          <a:p>
            <a:r>
              <a:rPr lang="fr-FR" i="1" dirty="0"/>
              <a:t>… communication</a:t>
            </a:r>
          </a:p>
          <a:p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/>
              <a:t>Réunion publique / 7 juin 2024</a:t>
            </a:r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94A09A9-5501-47C1-A89A-A340965A2BE2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148" y="1331043"/>
            <a:ext cx="2557991" cy="3611551"/>
          </a:xfrm>
          <a:prstGeom prst="rect">
            <a:avLst/>
          </a:prstGeom>
          <a:ln w="12700">
            <a:solidFill>
              <a:srgbClr val="3680A7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DA72AEB-B487-0D12-C8A1-65D6B95663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2" y="3035610"/>
            <a:ext cx="2293039" cy="3307498"/>
          </a:xfrm>
          <a:prstGeom prst="rect">
            <a:avLst/>
          </a:prstGeom>
          <a:ln w="12700">
            <a:solidFill>
              <a:srgbClr val="3680A7"/>
            </a:solidFill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5E85FEF-0D24-0B25-730C-121D061E3E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8791" y="1955932"/>
            <a:ext cx="2361408" cy="3226656"/>
          </a:xfrm>
          <a:prstGeom prst="rect">
            <a:avLst/>
          </a:prstGeom>
          <a:ln w="12700">
            <a:solidFill>
              <a:srgbClr val="3680A7"/>
            </a:solidFill>
          </a:ln>
        </p:spPr>
      </p:pic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id="{12BA0C83-85E4-4CA8-2A6E-E209E207FC74}"/>
              </a:ext>
            </a:extLst>
          </p:cNvPr>
          <p:cNvSpPr txBox="1">
            <a:spLocks/>
          </p:cNvSpPr>
          <p:nvPr/>
        </p:nvSpPr>
        <p:spPr>
          <a:xfrm>
            <a:off x="905262" y="5582676"/>
            <a:ext cx="4838700" cy="908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ü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0799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92ABD46-F6AA-3DB4-C434-782558AC29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1101" y="1241072"/>
            <a:ext cx="3303746" cy="2409965"/>
          </a:xfrm>
          <a:prstGeom prst="rect">
            <a:avLst/>
          </a:prstGeom>
          <a:ln w="12700">
            <a:solidFill>
              <a:srgbClr val="3680A7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5A7846C-2710-234C-7566-54E5885A27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822" y="3978235"/>
            <a:ext cx="3303746" cy="2477810"/>
          </a:xfrm>
          <a:prstGeom prst="rect">
            <a:avLst/>
          </a:prstGeom>
          <a:ln w="12700">
            <a:solidFill>
              <a:srgbClr val="3680A7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/>
                </a:solidFill>
              </a:rPr>
              <a:t>2 - Bilan de la période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Etablissement du plan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Consultation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Vote en conseil municipal</a:t>
            </a:r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Zones d’accélération énergétique (</a:t>
            </a:r>
            <a:r>
              <a:rPr lang="fr-FR" dirty="0" err="1"/>
              <a:t>ZAEnR</a:t>
            </a:r>
            <a:r>
              <a:rPr lang="fr-FR" dirty="0"/>
              <a:t>)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952500" y="4478343"/>
            <a:ext cx="4204979" cy="1224570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Présentation de la commission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Villes et villages fleuris &amp; charte de l’arbre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Premier état des lieux et identification des enjeux prioritaires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3"/>
          </p:nvPr>
        </p:nvSpPr>
        <p:spPr>
          <a:xfrm>
            <a:off x="952500" y="4107439"/>
            <a:ext cx="4838700" cy="315915"/>
          </a:xfrm>
        </p:spPr>
        <p:txBody>
          <a:bodyPr/>
          <a:lstStyle/>
          <a:p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rencontre thématique avec les habitants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24"/>
          </p:nvPr>
        </p:nvSpPr>
        <p:spPr>
          <a:xfrm>
            <a:off x="952498" y="1331044"/>
            <a:ext cx="7599319" cy="532842"/>
          </a:xfrm>
        </p:spPr>
        <p:txBody>
          <a:bodyPr/>
          <a:lstStyle/>
          <a:p>
            <a:r>
              <a:rPr lang="fr-FR" i="1" dirty="0">
                <a:solidFill>
                  <a:srgbClr val="3680A7"/>
                </a:solidFill>
              </a:rPr>
              <a:t>Environnement…</a:t>
            </a:r>
          </a:p>
          <a:p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/>
              <a:t>Réunion publique / 7 juin 2024</a:t>
            </a:r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94A09A9-5501-47C1-A89A-A340965A2BE2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2899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/>
                </a:solidFill>
              </a:rPr>
              <a:t>2 - Bilan de la période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24"/>
          </p:nvPr>
        </p:nvSpPr>
        <p:spPr>
          <a:xfrm>
            <a:off x="952498" y="1331044"/>
            <a:ext cx="7599319" cy="532842"/>
          </a:xfrm>
        </p:spPr>
        <p:txBody>
          <a:bodyPr/>
          <a:lstStyle/>
          <a:p>
            <a:r>
              <a:rPr lang="fr-FR" i="1" dirty="0">
                <a:solidFill>
                  <a:srgbClr val="3680A7"/>
                </a:solidFill>
              </a:rPr>
              <a:t>… et cadre de vie</a:t>
            </a:r>
          </a:p>
          <a:p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/>
              <a:t>Réunion publique / 7 juin 2024</a:t>
            </a:r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94A09A9-5501-47C1-A89A-A340965A2BE2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FB3B6CE9-597A-6551-AA82-06B96BD0B8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8282" y="3218077"/>
            <a:ext cx="4838700" cy="42184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Nettoyage de l’entrée le long de la RD16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Identification des espaces verts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Diagnostic du matériel et réparation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Planification avec les agents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EFE51211-B8C1-C3F6-F79A-D4A4E076F8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498" y="2795282"/>
            <a:ext cx="5768928" cy="633718"/>
          </a:xfrm>
        </p:spPr>
        <p:txBody>
          <a:bodyPr/>
          <a:lstStyle/>
          <a:p>
            <a:pPr marL="9525" indent="-9525"/>
            <a:r>
              <a:rPr lang="fr-FR" dirty="0"/>
              <a:t>Espaces verts</a:t>
            </a:r>
          </a:p>
          <a:p>
            <a:pPr marL="9525" indent="-9525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1A7677-89B1-4D6C-C784-F5377D1021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4060" y="1331044"/>
            <a:ext cx="3004318" cy="3990109"/>
          </a:xfrm>
          <a:prstGeom prst="rect">
            <a:avLst/>
          </a:prstGeom>
          <a:ln w="12700">
            <a:solidFill>
              <a:srgbClr val="3680A7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F7D4EA8-C7F0-008B-5333-3292CCBAC8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60"/>
          <a:stretch/>
        </p:blipFill>
        <p:spPr>
          <a:xfrm>
            <a:off x="5375629" y="3906981"/>
            <a:ext cx="3176188" cy="2572061"/>
          </a:xfrm>
          <a:prstGeom prst="rect">
            <a:avLst/>
          </a:prstGeom>
          <a:ln>
            <a:solidFill>
              <a:srgbClr val="3680A7"/>
            </a:solidFill>
          </a:ln>
        </p:spPr>
      </p:pic>
    </p:spTree>
    <p:extLst>
      <p:ext uri="{BB962C8B-B14F-4D97-AF65-F5344CB8AC3E}">
        <p14:creationId xmlns:p14="http://schemas.microsoft.com/office/powerpoint/2010/main" val="143833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/>
                </a:solidFill>
              </a:rPr>
              <a:t>2 - Bilan de la période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Budget 2024 réaliste et permettant de faire vivre la commune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Élaboration du budget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24"/>
          </p:nvPr>
        </p:nvSpPr>
        <p:spPr>
          <a:xfrm>
            <a:off x="952498" y="1331044"/>
            <a:ext cx="7599319" cy="532842"/>
          </a:xfrm>
        </p:spPr>
        <p:txBody>
          <a:bodyPr/>
          <a:lstStyle/>
          <a:p>
            <a:r>
              <a:rPr lang="fr-FR" i="1" dirty="0">
                <a:solidFill>
                  <a:srgbClr val="3680A7"/>
                </a:solidFill>
              </a:rPr>
              <a:t>Finances et ressources humaines</a:t>
            </a:r>
          </a:p>
          <a:p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/>
              <a:t>Réunion publique / 7 juin 2024</a:t>
            </a:r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94A09A9-5501-47C1-A89A-A340965A2BE2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FB3B6CE9-597A-6551-AA82-06B96BD0B8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05085" y="2762840"/>
            <a:ext cx="4838700" cy="421846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Diagnostic informatique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EFE51211-B8C1-C3F6-F79A-D4A4E076F8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05085" y="2340045"/>
            <a:ext cx="5768928" cy="633718"/>
          </a:xfrm>
        </p:spPr>
        <p:txBody>
          <a:bodyPr/>
          <a:lstStyle/>
          <a:p>
            <a:pPr marL="9525" indent="-9525"/>
            <a:r>
              <a:rPr lang="fr-FR" dirty="0"/>
              <a:t>Amélioration des outils de travail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74F536CA-03B6-8E25-247C-96C655A78385}"/>
              </a:ext>
            </a:extLst>
          </p:cNvPr>
          <p:cNvSpPr txBox="1">
            <a:spLocks/>
          </p:cNvSpPr>
          <p:nvPr/>
        </p:nvSpPr>
        <p:spPr>
          <a:xfrm>
            <a:off x="952500" y="4071778"/>
            <a:ext cx="4838700" cy="908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Découverte des fonctionnements des différents services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Découverte des outils disponibles (Etat, …)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dirty="0"/>
          </a:p>
          <a:p>
            <a:endParaRPr lang="fr-FR" dirty="0"/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F8D0AEA6-6C2C-AA2A-01F5-3AD50EACB9DA}"/>
              </a:ext>
            </a:extLst>
          </p:cNvPr>
          <p:cNvSpPr txBox="1">
            <a:spLocks/>
          </p:cNvSpPr>
          <p:nvPr/>
        </p:nvSpPr>
        <p:spPr>
          <a:xfrm>
            <a:off x="952500" y="3700874"/>
            <a:ext cx="4838700" cy="315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rgbClr val="3680A7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Rencontre avec les agents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7E4E4E7-43E3-FE2E-8F9C-BB1F42C62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2" y="3513180"/>
            <a:ext cx="3128573" cy="2346430"/>
          </a:xfrm>
          <a:prstGeom prst="rect">
            <a:avLst/>
          </a:prstGeom>
          <a:ln w="12700">
            <a:solidFill>
              <a:srgbClr val="3680A7"/>
            </a:solidFill>
          </a:ln>
        </p:spPr>
      </p:pic>
    </p:spTree>
    <p:extLst>
      <p:ext uri="{BB962C8B-B14F-4D97-AF65-F5344CB8AC3E}">
        <p14:creationId xmlns:p14="http://schemas.microsoft.com/office/powerpoint/2010/main" val="1249805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/>
                </a:solidFill>
              </a:rPr>
              <a:t>2 - Bilan de la période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Réception des travaux ALAE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3"/>
          </p:nvPr>
        </p:nvSpPr>
        <p:spPr>
          <a:xfrm>
            <a:off x="6305083" y="2313681"/>
            <a:ext cx="4838700" cy="315915"/>
          </a:xfrm>
        </p:spPr>
        <p:txBody>
          <a:bodyPr/>
          <a:lstStyle/>
          <a:p>
            <a:r>
              <a:rPr lang="fr-FR" dirty="0"/>
              <a:t>Préparation de la fête de l’ALAE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24"/>
          </p:nvPr>
        </p:nvSpPr>
        <p:spPr>
          <a:xfrm>
            <a:off x="952498" y="1331044"/>
            <a:ext cx="7599319" cy="532842"/>
          </a:xfrm>
        </p:spPr>
        <p:txBody>
          <a:bodyPr/>
          <a:lstStyle/>
          <a:p>
            <a:r>
              <a:rPr lang="fr-FR" i="1" dirty="0"/>
              <a:t>Education et jeunesse</a:t>
            </a:r>
          </a:p>
          <a:p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 dirty="0"/>
              <a:t>Réunion publique / 7 juin 2024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94A09A9-5501-47C1-A89A-A340965A2BE2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8793DBF9-287F-4221-A1C1-52E33D2385FB}"/>
              </a:ext>
            </a:extLst>
          </p:cNvPr>
          <p:cNvSpPr txBox="1">
            <a:spLocks/>
          </p:cNvSpPr>
          <p:nvPr/>
        </p:nvSpPr>
        <p:spPr>
          <a:xfrm>
            <a:off x="952498" y="2895980"/>
            <a:ext cx="4838700" cy="604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 spc="0" baseline="0">
                <a:solidFill>
                  <a:srgbClr val="3680A7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Suspension du projet mairie-ALAE en vue de l’étude globale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8BC108E0-518D-85F8-E55C-F7844F7E098E}"/>
              </a:ext>
            </a:extLst>
          </p:cNvPr>
          <p:cNvSpPr txBox="1">
            <a:spLocks/>
          </p:cNvSpPr>
          <p:nvPr/>
        </p:nvSpPr>
        <p:spPr>
          <a:xfrm>
            <a:off x="952498" y="4984560"/>
            <a:ext cx="4896533" cy="908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Brevet d’Aptitude aux Fonctions d’Animateur (BAFA) pour 2 animateurs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3 animateurs agréés pour accompagner le Projet Vélo mené par les enseignants</a:t>
            </a:r>
          </a:p>
          <a:p>
            <a:endParaRPr lang="fr-FR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95DD1DCC-A90C-0CE6-CD24-0FFA9CBB0646}"/>
              </a:ext>
            </a:extLst>
          </p:cNvPr>
          <p:cNvSpPr txBox="1">
            <a:spLocks/>
          </p:cNvSpPr>
          <p:nvPr/>
        </p:nvSpPr>
        <p:spPr>
          <a:xfrm>
            <a:off x="1010331" y="4611267"/>
            <a:ext cx="4838700" cy="315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rgbClr val="3680A7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Formation des Animateurs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7C82EF7-0B67-082B-CA5D-C37C1B5AA0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0" t="6253" b="1720"/>
          <a:stretch/>
        </p:blipFill>
        <p:spPr>
          <a:xfrm>
            <a:off x="6342971" y="3760077"/>
            <a:ext cx="3969499" cy="2334209"/>
          </a:xfrm>
          <a:prstGeom prst="rect">
            <a:avLst/>
          </a:prstGeom>
          <a:ln w="12700">
            <a:solidFill>
              <a:srgbClr val="3680A7"/>
            </a:solidFill>
          </a:ln>
        </p:spPr>
      </p:pic>
      <p:sp>
        <p:nvSpPr>
          <p:cNvPr id="19" name="Espace réservé du texte 7">
            <a:extLst>
              <a:ext uri="{FF2B5EF4-FFF2-40B4-BE49-F238E27FC236}">
                <a16:creationId xmlns:a16="http://schemas.microsoft.com/office/drawing/2014/main" id="{154488D9-0F07-E23A-38D7-36CE33491C64}"/>
              </a:ext>
            </a:extLst>
          </p:cNvPr>
          <p:cNvSpPr txBox="1">
            <a:spLocks/>
          </p:cNvSpPr>
          <p:nvPr/>
        </p:nvSpPr>
        <p:spPr>
          <a:xfrm>
            <a:off x="6305083" y="2882550"/>
            <a:ext cx="4838700" cy="315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rgbClr val="3680A7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Aide aux devoirs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2834BDB-249E-ED4F-4412-38B8C4DA59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498" y="3702927"/>
            <a:ext cx="4838700" cy="908340"/>
          </a:xfrm>
        </p:spPr>
        <p:txBody>
          <a:bodyPr/>
          <a:lstStyle/>
          <a:p>
            <a:r>
              <a:rPr lang="fr-FR" dirty="0">
                <a:solidFill>
                  <a:srgbClr val="3680A7"/>
                </a:solidFill>
                <a:latin typeface="+mj-lt"/>
              </a:rPr>
              <a:t>Travail sur la cohérence éducative </a:t>
            </a:r>
          </a:p>
          <a:p>
            <a:r>
              <a:rPr lang="fr-FR" dirty="0"/>
              <a:t>Comité de pilotage du PEDT</a:t>
            </a:r>
          </a:p>
        </p:txBody>
      </p:sp>
    </p:spTree>
    <p:extLst>
      <p:ext uri="{BB962C8B-B14F-4D97-AF65-F5344CB8AC3E}">
        <p14:creationId xmlns:p14="http://schemas.microsoft.com/office/powerpoint/2010/main" val="1777534734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nalisé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364_TF78853419_Win32" id="{26A8DC41-7521-4E8A-BB40-82DDDF6580CB}" vid="{96196EC2-C392-482E-BF29-9BD12A62668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EC1AB0-9704-404D-B6D3-819D938AC55B}">
  <ds:schemaRefs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{7E61E920-C918-4B3A-BCBE-D743FC821E90}tf78853419_win32</Template>
  <TotalTime>102</TotalTime>
  <Words>903</Words>
  <Application>Microsoft Office PowerPoint</Application>
  <PresentationFormat>Grand écran</PresentationFormat>
  <Paragraphs>189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Franklin Gothic Book</vt:lpstr>
      <vt:lpstr>Franklin Gothic Demi</vt:lpstr>
      <vt:lpstr>Wingdings</vt:lpstr>
      <vt:lpstr>Personnalisé</vt:lpstr>
      <vt:lpstr>Réunion publique</vt:lpstr>
      <vt:lpstr>Au programme</vt:lpstr>
      <vt:lpstr>1 - Méthode</vt:lpstr>
      <vt:lpstr>2 - Bilan de la période</vt:lpstr>
      <vt:lpstr>2 - Bilan de la période</vt:lpstr>
      <vt:lpstr>2 - Bilan de la période</vt:lpstr>
      <vt:lpstr>2 - Bilan de la période</vt:lpstr>
      <vt:lpstr>2 - Bilan de la période</vt:lpstr>
      <vt:lpstr>2 - Bilan de la période</vt:lpstr>
      <vt:lpstr>2 - Bilan de la période</vt:lpstr>
      <vt:lpstr>2 - Bilan de la période</vt:lpstr>
      <vt:lpstr>2 - Bilan de la période</vt:lpstr>
      <vt:lpstr>3 - Actions à venir</vt:lpstr>
      <vt:lpstr>3 - Actions à venir</vt:lpstr>
      <vt:lpstr>3 - Actions à venir</vt:lpstr>
      <vt:lpstr>3 - Actions à venir</vt:lpstr>
      <vt:lpstr>3 - Actions à venir</vt:lpstr>
      <vt:lpstr>Temps d’échange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Conseil municipal</dc:title>
  <dc:creator>Laura Tuzet</dc:creator>
  <cp:lastModifiedBy>alexandre plot</cp:lastModifiedBy>
  <cp:revision>81</cp:revision>
  <cp:lastPrinted>2024-06-07T15:03:06Z</cp:lastPrinted>
  <dcterms:created xsi:type="dcterms:W3CDTF">2024-02-18T11:00:58Z</dcterms:created>
  <dcterms:modified xsi:type="dcterms:W3CDTF">2024-06-12T17:57:11Z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a55150b5-9709-4135-863a-f4680a6d2cae_Enabled">
    <vt:lpwstr>true</vt:lpwstr>
  </property>
  <property fmtid="{D5CDD505-2E9C-101B-9397-08002B2CF9AE}" pid="4" name="MSIP_Label_a55150b5-9709-4135-863a-f4680a6d2cae_SetDate">
    <vt:lpwstr>2024-06-04T17:23:15Z</vt:lpwstr>
  </property>
  <property fmtid="{D5CDD505-2E9C-101B-9397-08002B2CF9AE}" pid="5" name="MSIP_Label_a55150b5-9709-4135-863a-f4680a6d2cae_Method">
    <vt:lpwstr>Privileged</vt:lpwstr>
  </property>
  <property fmtid="{D5CDD505-2E9C-101B-9397-08002B2CF9AE}" pid="6" name="MSIP_Label_a55150b5-9709-4135-863a-f4680a6d2cae_Name">
    <vt:lpwstr>Public</vt:lpwstr>
  </property>
  <property fmtid="{D5CDD505-2E9C-101B-9397-08002B2CF9AE}" pid="7" name="MSIP_Label_a55150b5-9709-4135-863a-f4680a6d2cae_SiteId">
    <vt:lpwstr>5d0b42b2-7ba0-42b9-bd88-2dd1558bd190</vt:lpwstr>
  </property>
  <property fmtid="{D5CDD505-2E9C-101B-9397-08002B2CF9AE}" pid="8" name="MSIP_Label_a55150b5-9709-4135-863a-f4680a6d2cae_ActionId">
    <vt:lpwstr>0a66762e-b6a0-4325-b9ad-1e92dd6c8831</vt:lpwstr>
  </property>
  <property fmtid="{D5CDD505-2E9C-101B-9397-08002B2CF9AE}" pid="9" name="MSIP_Label_a55150b5-9709-4135-863a-f4680a6d2cae_ContentBits">
    <vt:lpwstr>0</vt:lpwstr>
  </property>
</Properties>
</file>